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1.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6"/>
  </p:notesMasterIdLst>
  <p:sldIdLst>
    <p:sldId id="350" r:id="rId2"/>
    <p:sldId id="260" r:id="rId3"/>
    <p:sldId id="278" r:id="rId4"/>
    <p:sldId id="347" r:id="rId5"/>
    <p:sldId id="339" r:id="rId6"/>
    <p:sldId id="299" r:id="rId7"/>
    <p:sldId id="336" r:id="rId8"/>
    <p:sldId id="351" r:id="rId9"/>
    <p:sldId id="300" r:id="rId10"/>
    <p:sldId id="289" r:id="rId11"/>
    <p:sldId id="284" r:id="rId12"/>
    <p:sldId id="283" r:id="rId13"/>
    <p:sldId id="285" r:id="rId14"/>
    <p:sldId id="286"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248"/>
    <p:restoredTop sz="96327"/>
  </p:normalViewPr>
  <p:slideViewPr>
    <p:cSldViewPr snapToGrid="0" snapToObjects="1">
      <p:cViewPr varScale="1">
        <p:scale>
          <a:sx n="124" d="100"/>
          <a:sy n="124" d="100"/>
        </p:scale>
        <p:origin x="312"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99FC065-4BC6-AD44-8D6B-D082BE22011D}" type="datetimeFigureOut">
              <a:rPr lang="en-US" smtClean="0"/>
              <a:t>11/4/21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215A35C-C85A-DB4E-B2D2-BC9E72BE5A47}" type="slidenum">
              <a:rPr lang="en-US" smtClean="0"/>
              <a:t>‹#›</a:t>
            </a:fld>
            <a:endParaRPr lang="en-US"/>
          </a:p>
        </p:txBody>
      </p:sp>
    </p:spTree>
    <p:extLst>
      <p:ext uri="{BB962C8B-B14F-4D97-AF65-F5344CB8AC3E}">
        <p14:creationId xmlns:p14="http://schemas.microsoft.com/office/powerpoint/2010/main" val="35637539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baseline="0" dirty="0"/>
              <a:t>From its inception, the study of personality has had two broad goals. One, a nomothetic approach, examines the structure of individual differences between people. The most dominant nomothetic model is the Big 5, E, A, C, N, O. The big 5 have become so </a:t>
            </a:r>
            <a:r>
              <a:rPr lang="en-US" baseline="0" dirty="0" err="1"/>
              <a:t>uniqutous</a:t>
            </a:r>
            <a:r>
              <a:rPr lang="en-US" baseline="0" dirty="0"/>
              <a:t> within personality psychology and predict a number of consequential outcomes and show normative patterns of change and development</a:t>
            </a:r>
          </a:p>
          <a:p>
            <a:endParaRPr lang="en-US" baseline="0" dirty="0"/>
          </a:p>
        </p:txBody>
      </p:sp>
      <p:sp>
        <p:nvSpPr>
          <p:cNvPr id="4" name="Slide Number Placeholder 3"/>
          <p:cNvSpPr>
            <a:spLocks noGrp="1"/>
          </p:cNvSpPr>
          <p:nvPr>
            <p:ph type="sldNum" sz="quarter" idx="10"/>
          </p:nvPr>
        </p:nvSpPr>
        <p:spPr/>
        <p:txBody>
          <a:bodyPr/>
          <a:lstStyle/>
          <a:p>
            <a:fld id="{DF8C7611-33D0-5D4D-97A9-0E468B5F1BF6}" type="slidenum">
              <a:rPr lang="en-US" smtClean="0"/>
              <a:t>2</a:t>
            </a:fld>
            <a:endParaRPr lang="en-US"/>
          </a:p>
        </p:txBody>
      </p:sp>
    </p:spTree>
    <p:extLst>
      <p:ext uri="{BB962C8B-B14F-4D97-AF65-F5344CB8AC3E}">
        <p14:creationId xmlns:p14="http://schemas.microsoft.com/office/powerpoint/2010/main" val="31914749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The second, an idiographic approach, asks questions about the structure and development of personality at the level of a single person relative to only him or herself. Despite a small number of studies examining the individual level structure of personality, idiographic studies of personality have been much more limited</a:t>
            </a:r>
          </a:p>
        </p:txBody>
      </p:sp>
      <p:sp>
        <p:nvSpPr>
          <p:cNvPr id="4" name="Slide Number Placeholder 3"/>
          <p:cNvSpPr>
            <a:spLocks noGrp="1"/>
          </p:cNvSpPr>
          <p:nvPr>
            <p:ph type="sldNum" sz="quarter" idx="10"/>
          </p:nvPr>
        </p:nvSpPr>
        <p:spPr/>
        <p:txBody>
          <a:bodyPr/>
          <a:lstStyle/>
          <a:p>
            <a:fld id="{DF8C7611-33D0-5D4D-97A9-0E468B5F1BF6}" type="slidenum">
              <a:rPr lang="en-US" smtClean="0"/>
              <a:t>3</a:t>
            </a:fld>
            <a:endParaRPr lang="en-US"/>
          </a:p>
        </p:txBody>
      </p:sp>
    </p:spTree>
    <p:extLst>
      <p:ext uri="{BB962C8B-B14F-4D97-AF65-F5344CB8AC3E}">
        <p14:creationId xmlns:p14="http://schemas.microsoft.com/office/powerpoint/2010/main" val="13213281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part, this is because to do idiographic research, we need special kinds of data</a:t>
            </a:r>
          </a:p>
          <a:p>
            <a:r>
              <a:rPr lang="en-US" dirty="0"/>
              <a:t>Historically this was interviews and sessions with clinicians</a:t>
            </a:r>
          </a:p>
          <a:p>
            <a:r>
              <a:rPr lang="en-US" dirty="0"/>
              <a:t>Today, though we have smartphones that allow to get repeated assessments of individuals</a:t>
            </a:r>
          </a:p>
          <a:p>
            <a:endParaRPr lang="en-US" dirty="0"/>
          </a:p>
        </p:txBody>
      </p:sp>
      <p:sp>
        <p:nvSpPr>
          <p:cNvPr id="4" name="Slide Number Placeholder 3"/>
          <p:cNvSpPr>
            <a:spLocks noGrp="1"/>
          </p:cNvSpPr>
          <p:nvPr>
            <p:ph type="sldNum" sz="quarter" idx="5"/>
          </p:nvPr>
        </p:nvSpPr>
        <p:spPr/>
        <p:txBody>
          <a:bodyPr/>
          <a:lstStyle/>
          <a:p>
            <a:fld id="{3D36F060-1DC9-D54C-A027-3597AF0C0B98}" type="slidenum">
              <a:rPr lang="en-US" smtClean="0"/>
              <a:t>4</a:t>
            </a:fld>
            <a:endParaRPr lang="en-US"/>
          </a:p>
        </p:txBody>
      </p:sp>
    </p:spTree>
    <p:extLst>
      <p:ext uri="{BB962C8B-B14F-4D97-AF65-F5344CB8AC3E}">
        <p14:creationId xmlns:p14="http://schemas.microsoft.com/office/powerpoint/2010/main" val="20615941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Experience sampling data are also called multivariate time series data. Essentially, you end up with a data matrix that looks like this, where instead of each row indicating responses from a different individual, the rows indicate momentary observations from a single individual on a </a:t>
            </a:r>
            <a:r>
              <a:rPr lang="en-US" dirty="0" err="1"/>
              <a:t>numbe</a:t>
            </a:r>
            <a:r>
              <a:rPr lang="en-US" dirty="0"/>
              <a:t> </a:t>
            </a:r>
            <a:r>
              <a:rPr lang="en-US" dirty="0" err="1"/>
              <a:t>rof</a:t>
            </a:r>
            <a:r>
              <a:rPr lang="en-US" dirty="0"/>
              <a:t> trait constructs. </a:t>
            </a:r>
          </a:p>
          <a:p>
            <a:endParaRPr lang="en-US" dirty="0"/>
          </a:p>
          <a:p>
            <a:r>
              <a:rPr lang="en-US" dirty="0"/>
              <a:t>Much as how we can look at how trait constructs are related to one another across people, these data allow us to ask how they are related within a person </a:t>
            </a:r>
            <a:r>
              <a:rPr lang="en-US" dirty="0" err="1"/>
              <a:t>idiographically</a:t>
            </a:r>
            <a:r>
              <a:rPr lang="en-US" dirty="0"/>
              <a:t>. </a:t>
            </a:r>
          </a:p>
        </p:txBody>
      </p:sp>
      <p:sp>
        <p:nvSpPr>
          <p:cNvPr id="4" name="Slide Number Placeholder 3"/>
          <p:cNvSpPr>
            <a:spLocks noGrp="1"/>
          </p:cNvSpPr>
          <p:nvPr>
            <p:ph type="sldNum" sz="quarter" idx="5"/>
          </p:nvPr>
        </p:nvSpPr>
        <p:spPr/>
        <p:txBody>
          <a:bodyPr/>
          <a:lstStyle/>
          <a:p>
            <a:fld id="{3D36F060-1DC9-D54C-A027-3597AF0C0B98}" type="slidenum">
              <a:rPr lang="en-US" smtClean="0"/>
              <a:t>5</a:t>
            </a:fld>
            <a:endParaRPr lang="en-US"/>
          </a:p>
        </p:txBody>
      </p:sp>
    </p:spTree>
    <p:extLst>
      <p:ext uri="{BB962C8B-B14F-4D97-AF65-F5344CB8AC3E}">
        <p14:creationId xmlns:p14="http://schemas.microsoft.com/office/powerpoint/2010/main" val="31497255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baseline="0" dirty="0"/>
              <a:t>But network models have great potential in personality. When coupled with intensive longitudinal data collection, such as that collected using experience sampling or daily diary measures, network models can also be created for individual people, allowing for unique interdependencies among responses. </a:t>
            </a:r>
          </a:p>
          <a:p>
            <a:endParaRPr lang="en-US" baseline="0" dirty="0"/>
          </a:p>
          <a:p>
            <a:r>
              <a:rPr lang="en-US" baseline="0" dirty="0"/>
              <a:t>Such an approach has the advantage of allowing us to model personality closer to the level of a person. In other words, we can model unique relationships among the individuals self-reported observable and unobservable experiences, which may finally allow us to answer the question of whether idiographic assessments of personality do stack up to the power of nomothetic assessments.</a:t>
            </a:r>
            <a:endParaRPr lang="en-US" dirty="0"/>
          </a:p>
        </p:txBody>
      </p:sp>
      <p:sp>
        <p:nvSpPr>
          <p:cNvPr id="4" name="Slide Number Placeholder 3"/>
          <p:cNvSpPr>
            <a:spLocks noGrp="1"/>
          </p:cNvSpPr>
          <p:nvPr>
            <p:ph type="sldNum" sz="quarter" idx="10"/>
          </p:nvPr>
        </p:nvSpPr>
        <p:spPr/>
        <p:txBody>
          <a:bodyPr/>
          <a:lstStyle/>
          <a:p>
            <a:fld id="{DF8C7611-33D0-5D4D-97A9-0E468B5F1BF6}" type="slidenum">
              <a:rPr lang="en-US" smtClean="0"/>
              <a:t>6</a:t>
            </a:fld>
            <a:endParaRPr lang="en-US"/>
          </a:p>
        </p:txBody>
      </p:sp>
    </p:spTree>
    <p:extLst>
      <p:ext uri="{BB962C8B-B14F-4D97-AF65-F5344CB8AC3E}">
        <p14:creationId xmlns:p14="http://schemas.microsoft.com/office/powerpoint/2010/main" val="1569531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Moreover, in the study of momentary measures of personality, we can introduce other measures of behavior and assess how those manifestations relate to personality. For example, if we are interested in changing someone’s procrastination, we note a strong, negative connection between energy levels and procrastination such that this individual tends to report low energy while </a:t>
            </a:r>
            <a:r>
              <a:rPr lang="en-US" dirty="0" err="1"/>
              <a:t>procrastintating</a:t>
            </a:r>
            <a:r>
              <a:rPr lang="en-US" dirty="0"/>
              <a:t>. </a:t>
            </a:r>
          </a:p>
          <a:p>
            <a:endParaRPr lang="en-US" dirty="0"/>
          </a:p>
          <a:p>
            <a:r>
              <a:rPr lang="en-US" dirty="0"/>
              <a:t>Noting unique connections like this between target behaviors and personality allows for the use of targeted strategies for changing a behavior</a:t>
            </a:r>
          </a:p>
        </p:txBody>
      </p:sp>
      <p:sp>
        <p:nvSpPr>
          <p:cNvPr id="4" name="Slide Number Placeholder 3"/>
          <p:cNvSpPr>
            <a:spLocks noGrp="1"/>
          </p:cNvSpPr>
          <p:nvPr>
            <p:ph type="sldNum" sz="quarter" idx="5"/>
          </p:nvPr>
        </p:nvSpPr>
        <p:spPr/>
        <p:txBody>
          <a:bodyPr/>
          <a:lstStyle/>
          <a:p>
            <a:fld id="{3D36F060-1DC9-D54C-A027-3597AF0C0B98}" type="slidenum">
              <a:rPr lang="en-US" smtClean="0"/>
              <a:t>7</a:t>
            </a:fld>
            <a:endParaRPr lang="en-US"/>
          </a:p>
        </p:txBody>
      </p:sp>
    </p:spTree>
    <p:extLst>
      <p:ext uri="{BB962C8B-B14F-4D97-AF65-F5344CB8AC3E}">
        <p14:creationId xmlns:p14="http://schemas.microsoft.com/office/powerpoint/2010/main" val="36925917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B4FDF1-EA57-9A4F-A92A-A7237D210C2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C840667-3A25-5248-9A42-3B9AFF7C266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26343D8-97DA-D54E-87A2-F6356CD9CBDE}"/>
              </a:ext>
            </a:extLst>
          </p:cNvPr>
          <p:cNvSpPr>
            <a:spLocks noGrp="1"/>
          </p:cNvSpPr>
          <p:nvPr>
            <p:ph type="dt" sz="half" idx="10"/>
          </p:nvPr>
        </p:nvSpPr>
        <p:spPr/>
        <p:txBody>
          <a:bodyPr/>
          <a:lstStyle/>
          <a:p>
            <a:fld id="{FA86EFEB-EBB7-1C40-B8E6-154A5B86B307}" type="datetimeFigureOut">
              <a:rPr lang="en-US" smtClean="0"/>
              <a:t>11/4/21</a:t>
            </a:fld>
            <a:endParaRPr lang="en-US"/>
          </a:p>
        </p:txBody>
      </p:sp>
      <p:sp>
        <p:nvSpPr>
          <p:cNvPr id="5" name="Footer Placeholder 4">
            <a:extLst>
              <a:ext uri="{FF2B5EF4-FFF2-40B4-BE49-F238E27FC236}">
                <a16:creationId xmlns:a16="http://schemas.microsoft.com/office/drawing/2014/main" id="{E4D9B0DD-7D14-F84A-B136-AD7F0B78755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9B3A5CE-DB88-6F41-8E3E-70A126637899}"/>
              </a:ext>
            </a:extLst>
          </p:cNvPr>
          <p:cNvSpPr>
            <a:spLocks noGrp="1"/>
          </p:cNvSpPr>
          <p:nvPr>
            <p:ph type="sldNum" sz="quarter" idx="12"/>
          </p:nvPr>
        </p:nvSpPr>
        <p:spPr/>
        <p:txBody>
          <a:bodyPr/>
          <a:lstStyle/>
          <a:p>
            <a:fld id="{EC81CE94-F0E4-A646-B189-08B62D693CFC}" type="slidenum">
              <a:rPr lang="en-US" smtClean="0"/>
              <a:t>‹#›</a:t>
            </a:fld>
            <a:endParaRPr lang="en-US"/>
          </a:p>
        </p:txBody>
      </p:sp>
    </p:spTree>
    <p:extLst>
      <p:ext uri="{BB962C8B-B14F-4D97-AF65-F5344CB8AC3E}">
        <p14:creationId xmlns:p14="http://schemas.microsoft.com/office/powerpoint/2010/main" val="3656565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CF25FC-1802-4E46-A227-8BE33E50F5A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56624FE-6E0B-E043-A2B6-B0E072833CE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5FD9AAC-8B2A-6040-A597-3D46EBE3A627}"/>
              </a:ext>
            </a:extLst>
          </p:cNvPr>
          <p:cNvSpPr>
            <a:spLocks noGrp="1"/>
          </p:cNvSpPr>
          <p:nvPr>
            <p:ph type="dt" sz="half" idx="10"/>
          </p:nvPr>
        </p:nvSpPr>
        <p:spPr/>
        <p:txBody>
          <a:bodyPr/>
          <a:lstStyle/>
          <a:p>
            <a:fld id="{FA86EFEB-EBB7-1C40-B8E6-154A5B86B307}" type="datetimeFigureOut">
              <a:rPr lang="en-US" smtClean="0"/>
              <a:t>11/4/21</a:t>
            </a:fld>
            <a:endParaRPr lang="en-US"/>
          </a:p>
        </p:txBody>
      </p:sp>
      <p:sp>
        <p:nvSpPr>
          <p:cNvPr id="5" name="Footer Placeholder 4">
            <a:extLst>
              <a:ext uri="{FF2B5EF4-FFF2-40B4-BE49-F238E27FC236}">
                <a16:creationId xmlns:a16="http://schemas.microsoft.com/office/drawing/2014/main" id="{797703A2-DBAC-844D-A813-CD5FD7B237B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6914762-9ACF-044A-9658-8F4B7748B5F5}"/>
              </a:ext>
            </a:extLst>
          </p:cNvPr>
          <p:cNvSpPr>
            <a:spLocks noGrp="1"/>
          </p:cNvSpPr>
          <p:nvPr>
            <p:ph type="sldNum" sz="quarter" idx="12"/>
          </p:nvPr>
        </p:nvSpPr>
        <p:spPr/>
        <p:txBody>
          <a:bodyPr/>
          <a:lstStyle/>
          <a:p>
            <a:fld id="{EC81CE94-F0E4-A646-B189-08B62D693CFC}" type="slidenum">
              <a:rPr lang="en-US" smtClean="0"/>
              <a:t>‹#›</a:t>
            </a:fld>
            <a:endParaRPr lang="en-US"/>
          </a:p>
        </p:txBody>
      </p:sp>
    </p:spTree>
    <p:extLst>
      <p:ext uri="{BB962C8B-B14F-4D97-AF65-F5344CB8AC3E}">
        <p14:creationId xmlns:p14="http://schemas.microsoft.com/office/powerpoint/2010/main" val="41386163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2A49672-7BD6-B64A-8C20-283E8BBAA70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4A1A002-B8A0-6749-AD15-9425E2F401C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91BF7C-88F9-0848-AEC0-0743E0A3495A}"/>
              </a:ext>
            </a:extLst>
          </p:cNvPr>
          <p:cNvSpPr>
            <a:spLocks noGrp="1"/>
          </p:cNvSpPr>
          <p:nvPr>
            <p:ph type="dt" sz="half" idx="10"/>
          </p:nvPr>
        </p:nvSpPr>
        <p:spPr/>
        <p:txBody>
          <a:bodyPr/>
          <a:lstStyle/>
          <a:p>
            <a:fld id="{FA86EFEB-EBB7-1C40-B8E6-154A5B86B307}" type="datetimeFigureOut">
              <a:rPr lang="en-US" smtClean="0"/>
              <a:t>11/4/21</a:t>
            </a:fld>
            <a:endParaRPr lang="en-US"/>
          </a:p>
        </p:txBody>
      </p:sp>
      <p:sp>
        <p:nvSpPr>
          <p:cNvPr id="5" name="Footer Placeholder 4">
            <a:extLst>
              <a:ext uri="{FF2B5EF4-FFF2-40B4-BE49-F238E27FC236}">
                <a16:creationId xmlns:a16="http://schemas.microsoft.com/office/drawing/2014/main" id="{CB9A6862-A7FA-D546-9A96-EE7AB9BF2D4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B908E0B-A8D9-FD46-9393-34824310E256}"/>
              </a:ext>
            </a:extLst>
          </p:cNvPr>
          <p:cNvSpPr>
            <a:spLocks noGrp="1"/>
          </p:cNvSpPr>
          <p:nvPr>
            <p:ph type="sldNum" sz="quarter" idx="12"/>
          </p:nvPr>
        </p:nvSpPr>
        <p:spPr/>
        <p:txBody>
          <a:bodyPr/>
          <a:lstStyle/>
          <a:p>
            <a:fld id="{EC81CE94-F0E4-A646-B189-08B62D693CFC}" type="slidenum">
              <a:rPr lang="en-US" smtClean="0"/>
              <a:t>‹#›</a:t>
            </a:fld>
            <a:endParaRPr lang="en-US"/>
          </a:p>
        </p:txBody>
      </p:sp>
    </p:spTree>
    <p:extLst>
      <p:ext uri="{BB962C8B-B14F-4D97-AF65-F5344CB8AC3E}">
        <p14:creationId xmlns:p14="http://schemas.microsoft.com/office/powerpoint/2010/main" val="40697063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CEA2E3-D788-E348-96D2-7310EF6E477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057934B-3428-0641-BD20-F5B0F6650C0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D951956-86EB-2343-99E7-CE623D0B764C}"/>
              </a:ext>
            </a:extLst>
          </p:cNvPr>
          <p:cNvSpPr>
            <a:spLocks noGrp="1"/>
          </p:cNvSpPr>
          <p:nvPr>
            <p:ph type="dt" sz="half" idx="10"/>
          </p:nvPr>
        </p:nvSpPr>
        <p:spPr/>
        <p:txBody>
          <a:bodyPr/>
          <a:lstStyle/>
          <a:p>
            <a:fld id="{FA86EFEB-EBB7-1C40-B8E6-154A5B86B307}" type="datetimeFigureOut">
              <a:rPr lang="en-US" smtClean="0"/>
              <a:t>11/4/21</a:t>
            </a:fld>
            <a:endParaRPr lang="en-US"/>
          </a:p>
        </p:txBody>
      </p:sp>
      <p:sp>
        <p:nvSpPr>
          <p:cNvPr id="5" name="Footer Placeholder 4">
            <a:extLst>
              <a:ext uri="{FF2B5EF4-FFF2-40B4-BE49-F238E27FC236}">
                <a16:creationId xmlns:a16="http://schemas.microsoft.com/office/drawing/2014/main" id="{C85AA797-944A-8642-9791-B0407AE0029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584DDAF-5ED5-144C-929C-35806A40D525}"/>
              </a:ext>
            </a:extLst>
          </p:cNvPr>
          <p:cNvSpPr>
            <a:spLocks noGrp="1"/>
          </p:cNvSpPr>
          <p:nvPr>
            <p:ph type="sldNum" sz="quarter" idx="12"/>
          </p:nvPr>
        </p:nvSpPr>
        <p:spPr/>
        <p:txBody>
          <a:bodyPr/>
          <a:lstStyle/>
          <a:p>
            <a:fld id="{EC81CE94-F0E4-A646-B189-08B62D693CFC}" type="slidenum">
              <a:rPr lang="en-US" smtClean="0"/>
              <a:t>‹#›</a:t>
            </a:fld>
            <a:endParaRPr lang="en-US"/>
          </a:p>
        </p:txBody>
      </p:sp>
    </p:spTree>
    <p:extLst>
      <p:ext uri="{BB962C8B-B14F-4D97-AF65-F5344CB8AC3E}">
        <p14:creationId xmlns:p14="http://schemas.microsoft.com/office/powerpoint/2010/main" val="16842285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0DC997-BA48-F04C-9A07-B8F3DACB22D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86F071C-F010-9149-AAE5-2B81770F9CC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B348933-DC51-4149-9613-5AD2C9F7E52B}"/>
              </a:ext>
            </a:extLst>
          </p:cNvPr>
          <p:cNvSpPr>
            <a:spLocks noGrp="1"/>
          </p:cNvSpPr>
          <p:nvPr>
            <p:ph type="dt" sz="half" idx="10"/>
          </p:nvPr>
        </p:nvSpPr>
        <p:spPr/>
        <p:txBody>
          <a:bodyPr/>
          <a:lstStyle/>
          <a:p>
            <a:fld id="{FA86EFEB-EBB7-1C40-B8E6-154A5B86B307}" type="datetimeFigureOut">
              <a:rPr lang="en-US" smtClean="0"/>
              <a:t>11/4/21</a:t>
            </a:fld>
            <a:endParaRPr lang="en-US"/>
          </a:p>
        </p:txBody>
      </p:sp>
      <p:sp>
        <p:nvSpPr>
          <p:cNvPr id="5" name="Footer Placeholder 4">
            <a:extLst>
              <a:ext uri="{FF2B5EF4-FFF2-40B4-BE49-F238E27FC236}">
                <a16:creationId xmlns:a16="http://schemas.microsoft.com/office/drawing/2014/main" id="{75300408-A40F-DD4D-9D2C-13B5061069E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2094BD6-736B-2148-9747-43FC30981D5E}"/>
              </a:ext>
            </a:extLst>
          </p:cNvPr>
          <p:cNvSpPr>
            <a:spLocks noGrp="1"/>
          </p:cNvSpPr>
          <p:nvPr>
            <p:ph type="sldNum" sz="quarter" idx="12"/>
          </p:nvPr>
        </p:nvSpPr>
        <p:spPr/>
        <p:txBody>
          <a:bodyPr/>
          <a:lstStyle/>
          <a:p>
            <a:fld id="{EC81CE94-F0E4-A646-B189-08B62D693CFC}" type="slidenum">
              <a:rPr lang="en-US" smtClean="0"/>
              <a:t>‹#›</a:t>
            </a:fld>
            <a:endParaRPr lang="en-US"/>
          </a:p>
        </p:txBody>
      </p:sp>
    </p:spTree>
    <p:extLst>
      <p:ext uri="{BB962C8B-B14F-4D97-AF65-F5344CB8AC3E}">
        <p14:creationId xmlns:p14="http://schemas.microsoft.com/office/powerpoint/2010/main" val="32572588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19E10-D3B2-4B4F-9671-38EE2AAFCEA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5E97197-E346-B247-809A-35C7931BCC5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DEE970A-DE3A-EF40-BE52-C4F1B207FCE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92F26C7-CFAA-E947-9676-A7A54447A1FD}"/>
              </a:ext>
            </a:extLst>
          </p:cNvPr>
          <p:cNvSpPr>
            <a:spLocks noGrp="1"/>
          </p:cNvSpPr>
          <p:nvPr>
            <p:ph type="dt" sz="half" idx="10"/>
          </p:nvPr>
        </p:nvSpPr>
        <p:spPr/>
        <p:txBody>
          <a:bodyPr/>
          <a:lstStyle/>
          <a:p>
            <a:fld id="{FA86EFEB-EBB7-1C40-B8E6-154A5B86B307}" type="datetimeFigureOut">
              <a:rPr lang="en-US" smtClean="0"/>
              <a:t>11/4/21</a:t>
            </a:fld>
            <a:endParaRPr lang="en-US"/>
          </a:p>
        </p:txBody>
      </p:sp>
      <p:sp>
        <p:nvSpPr>
          <p:cNvPr id="6" name="Footer Placeholder 5">
            <a:extLst>
              <a:ext uri="{FF2B5EF4-FFF2-40B4-BE49-F238E27FC236}">
                <a16:creationId xmlns:a16="http://schemas.microsoft.com/office/drawing/2014/main" id="{47A37919-BF6D-1A4E-9035-618EB3267D8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E288954-70DE-2140-A9C1-B8F02775A179}"/>
              </a:ext>
            </a:extLst>
          </p:cNvPr>
          <p:cNvSpPr>
            <a:spLocks noGrp="1"/>
          </p:cNvSpPr>
          <p:nvPr>
            <p:ph type="sldNum" sz="quarter" idx="12"/>
          </p:nvPr>
        </p:nvSpPr>
        <p:spPr/>
        <p:txBody>
          <a:bodyPr/>
          <a:lstStyle/>
          <a:p>
            <a:fld id="{EC81CE94-F0E4-A646-B189-08B62D693CFC}" type="slidenum">
              <a:rPr lang="en-US" smtClean="0"/>
              <a:t>‹#›</a:t>
            </a:fld>
            <a:endParaRPr lang="en-US"/>
          </a:p>
        </p:txBody>
      </p:sp>
    </p:spTree>
    <p:extLst>
      <p:ext uri="{BB962C8B-B14F-4D97-AF65-F5344CB8AC3E}">
        <p14:creationId xmlns:p14="http://schemas.microsoft.com/office/powerpoint/2010/main" val="39899760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517110-F66A-7F4F-A55B-65071A253FB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E547CE2-770A-704C-BF77-D0DE9A40D3B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5C63CCC-2F18-464B-BD3E-CEC96C2349C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79AAC64-767E-E04D-B44C-A3B9E766254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2D27155-4C64-CD4D-952E-2A6F8E465AC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7433C65-53FC-EE4A-B62D-C69E985D5C15}"/>
              </a:ext>
            </a:extLst>
          </p:cNvPr>
          <p:cNvSpPr>
            <a:spLocks noGrp="1"/>
          </p:cNvSpPr>
          <p:nvPr>
            <p:ph type="dt" sz="half" idx="10"/>
          </p:nvPr>
        </p:nvSpPr>
        <p:spPr/>
        <p:txBody>
          <a:bodyPr/>
          <a:lstStyle/>
          <a:p>
            <a:fld id="{FA86EFEB-EBB7-1C40-B8E6-154A5B86B307}" type="datetimeFigureOut">
              <a:rPr lang="en-US" smtClean="0"/>
              <a:t>11/4/21</a:t>
            </a:fld>
            <a:endParaRPr lang="en-US"/>
          </a:p>
        </p:txBody>
      </p:sp>
      <p:sp>
        <p:nvSpPr>
          <p:cNvPr id="8" name="Footer Placeholder 7">
            <a:extLst>
              <a:ext uri="{FF2B5EF4-FFF2-40B4-BE49-F238E27FC236}">
                <a16:creationId xmlns:a16="http://schemas.microsoft.com/office/drawing/2014/main" id="{5414FF67-165D-1B44-8C9D-809445F41D8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277B7B3-A690-A547-85C4-85FBF58EC737}"/>
              </a:ext>
            </a:extLst>
          </p:cNvPr>
          <p:cNvSpPr>
            <a:spLocks noGrp="1"/>
          </p:cNvSpPr>
          <p:nvPr>
            <p:ph type="sldNum" sz="quarter" idx="12"/>
          </p:nvPr>
        </p:nvSpPr>
        <p:spPr/>
        <p:txBody>
          <a:bodyPr/>
          <a:lstStyle/>
          <a:p>
            <a:fld id="{EC81CE94-F0E4-A646-B189-08B62D693CFC}" type="slidenum">
              <a:rPr lang="en-US" smtClean="0"/>
              <a:t>‹#›</a:t>
            </a:fld>
            <a:endParaRPr lang="en-US"/>
          </a:p>
        </p:txBody>
      </p:sp>
    </p:spTree>
    <p:extLst>
      <p:ext uri="{BB962C8B-B14F-4D97-AF65-F5344CB8AC3E}">
        <p14:creationId xmlns:p14="http://schemas.microsoft.com/office/powerpoint/2010/main" val="23905727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C8929A-0FFF-244F-AB05-BC4E2CD50D7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E61BDE3-FBF8-2B4A-8A33-DBC725098BAF}"/>
              </a:ext>
            </a:extLst>
          </p:cNvPr>
          <p:cNvSpPr>
            <a:spLocks noGrp="1"/>
          </p:cNvSpPr>
          <p:nvPr>
            <p:ph type="dt" sz="half" idx="10"/>
          </p:nvPr>
        </p:nvSpPr>
        <p:spPr/>
        <p:txBody>
          <a:bodyPr/>
          <a:lstStyle/>
          <a:p>
            <a:fld id="{FA86EFEB-EBB7-1C40-B8E6-154A5B86B307}" type="datetimeFigureOut">
              <a:rPr lang="en-US" smtClean="0"/>
              <a:t>11/4/21</a:t>
            </a:fld>
            <a:endParaRPr lang="en-US"/>
          </a:p>
        </p:txBody>
      </p:sp>
      <p:sp>
        <p:nvSpPr>
          <p:cNvPr id="4" name="Footer Placeholder 3">
            <a:extLst>
              <a:ext uri="{FF2B5EF4-FFF2-40B4-BE49-F238E27FC236}">
                <a16:creationId xmlns:a16="http://schemas.microsoft.com/office/drawing/2014/main" id="{19A52C39-8B09-CC40-909C-103D7A3888A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101378F-3AB6-614E-B0BD-42310512F05E}"/>
              </a:ext>
            </a:extLst>
          </p:cNvPr>
          <p:cNvSpPr>
            <a:spLocks noGrp="1"/>
          </p:cNvSpPr>
          <p:nvPr>
            <p:ph type="sldNum" sz="quarter" idx="12"/>
          </p:nvPr>
        </p:nvSpPr>
        <p:spPr/>
        <p:txBody>
          <a:bodyPr/>
          <a:lstStyle/>
          <a:p>
            <a:fld id="{EC81CE94-F0E4-A646-B189-08B62D693CFC}" type="slidenum">
              <a:rPr lang="en-US" smtClean="0"/>
              <a:t>‹#›</a:t>
            </a:fld>
            <a:endParaRPr lang="en-US"/>
          </a:p>
        </p:txBody>
      </p:sp>
    </p:spTree>
    <p:extLst>
      <p:ext uri="{BB962C8B-B14F-4D97-AF65-F5344CB8AC3E}">
        <p14:creationId xmlns:p14="http://schemas.microsoft.com/office/powerpoint/2010/main" val="32335621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6BC7731-6402-1A4E-9F99-0E2773382344}"/>
              </a:ext>
            </a:extLst>
          </p:cNvPr>
          <p:cNvSpPr>
            <a:spLocks noGrp="1"/>
          </p:cNvSpPr>
          <p:nvPr>
            <p:ph type="dt" sz="half" idx="10"/>
          </p:nvPr>
        </p:nvSpPr>
        <p:spPr/>
        <p:txBody>
          <a:bodyPr/>
          <a:lstStyle/>
          <a:p>
            <a:fld id="{FA86EFEB-EBB7-1C40-B8E6-154A5B86B307}" type="datetimeFigureOut">
              <a:rPr lang="en-US" smtClean="0"/>
              <a:t>11/4/21</a:t>
            </a:fld>
            <a:endParaRPr lang="en-US"/>
          </a:p>
        </p:txBody>
      </p:sp>
      <p:sp>
        <p:nvSpPr>
          <p:cNvPr id="3" name="Footer Placeholder 2">
            <a:extLst>
              <a:ext uri="{FF2B5EF4-FFF2-40B4-BE49-F238E27FC236}">
                <a16:creationId xmlns:a16="http://schemas.microsoft.com/office/drawing/2014/main" id="{50F38389-0859-4E46-84F8-3B98B8DD6CE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91AC4A0-87C9-9F4A-8B3B-DD60198F8E79}"/>
              </a:ext>
            </a:extLst>
          </p:cNvPr>
          <p:cNvSpPr>
            <a:spLocks noGrp="1"/>
          </p:cNvSpPr>
          <p:nvPr>
            <p:ph type="sldNum" sz="quarter" idx="12"/>
          </p:nvPr>
        </p:nvSpPr>
        <p:spPr/>
        <p:txBody>
          <a:bodyPr/>
          <a:lstStyle/>
          <a:p>
            <a:fld id="{EC81CE94-F0E4-A646-B189-08B62D693CFC}" type="slidenum">
              <a:rPr lang="en-US" smtClean="0"/>
              <a:t>‹#›</a:t>
            </a:fld>
            <a:endParaRPr lang="en-US"/>
          </a:p>
        </p:txBody>
      </p:sp>
    </p:spTree>
    <p:extLst>
      <p:ext uri="{BB962C8B-B14F-4D97-AF65-F5344CB8AC3E}">
        <p14:creationId xmlns:p14="http://schemas.microsoft.com/office/powerpoint/2010/main" val="37253591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DEED37-FAB3-1F45-AD16-3557E1CAFEE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87007A5-244B-5E41-8B19-E02FE4EA8B1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FCE80AB-285C-D245-AE6A-AB3B4B9A20A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91947ED-F395-C446-A04F-7B99ECA7B42C}"/>
              </a:ext>
            </a:extLst>
          </p:cNvPr>
          <p:cNvSpPr>
            <a:spLocks noGrp="1"/>
          </p:cNvSpPr>
          <p:nvPr>
            <p:ph type="dt" sz="half" idx="10"/>
          </p:nvPr>
        </p:nvSpPr>
        <p:spPr/>
        <p:txBody>
          <a:bodyPr/>
          <a:lstStyle/>
          <a:p>
            <a:fld id="{FA86EFEB-EBB7-1C40-B8E6-154A5B86B307}" type="datetimeFigureOut">
              <a:rPr lang="en-US" smtClean="0"/>
              <a:t>11/4/21</a:t>
            </a:fld>
            <a:endParaRPr lang="en-US"/>
          </a:p>
        </p:txBody>
      </p:sp>
      <p:sp>
        <p:nvSpPr>
          <p:cNvPr id="6" name="Footer Placeholder 5">
            <a:extLst>
              <a:ext uri="{FF2B5EF4-FFF2-40B4-BE49-F238E27FC236}">
                <a16:creationId xmlns:a16="http://schemas.microsoft.com/office/drawing/2014/main" id="{E90399A3-54AF-CB4D-A9F4-DF746392D62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DAFED99-5576-4141-9B9B-E033A67DB41C}"/>
              </a:ext>
            </a:extLst>
          </p:cNvPr>
          <p:cNvSpPr>
            <a:spLocks noGrp="1"/>
          </p:cNvSpPr>
          <p:nvPr>
            <p:ph type="sldNum" sz="quarter" idx="12"/>
          </p:nvPr>
        </p:nvSpPr>
        <p:spPr/>
        <p:txBody>
          <a:bodyPr/>
          <a:lstStyle/>
          <a:p>
            <a:fld id="{EC81CE94-F0E4-A646-B189-08B62D693CFC}" type="slidenum">
              <a:rPr lang="en-US" smtClean="0"/>
              <a:t>‹#›</a:t>
            </a:fld>
            <a:endParaRPr lang="en-US"/>
          </a:p>
        </p:txBody>
      </p:sp>
    </p:spTree>
    <p:extLst>
      <p:ext uri="{BB962C8B-B14F-4D97-AF65-F5344CB8AC3E}">
        <p14:creationId xmlns:p14="http://schemas.microsoft.com/office/powerpoint/2010/main" val="14600176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D5B752-DE18-884A-9EE0-09BC9D3C32F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E29F3CB-5908-2F4C-BEEA-5EB4A96F22E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CF10A85-EDD6-F147-80A7-F2A031B29C3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2FED97F-65E0-7246-A150-D6394393ECFE}"/>
              </a:ext>
            </a:extLst>
          </p:cNvPr>
          <p:cNvSpPr>
            <a:spLocks noGrp="1"/>
          </p:cNvSpPr>
          <p:nvPr>
            <p:ph type="dt" sz="half" idx="10"/>
          </p:nvPr>
        </p:nvSpPr>
        <p:spPr/>
        <p:txBody>
          <a:bodyPr/>
          <a:lstStyle/>
          <a:p>
            <a:fld id="{FA86EFEB-EBB7-1C40-B8E6-154A5B86B307}" type="datetimeFigureOut">
              <a:rPr lang="en-US" smtClean="0"/>
              <a:t>11/4/21</a:t>
            </a:fld>
            <a:endParaRPr lang="en-US"/>
          </a:p>
        </p:txBody>
      </p:sp>
      <p:sp>
        <p:nvSpPr>
          <p:cNvPr id="6" name="Footer Placeholder 5">
            <a:extLst>
              <a:ext uri="{FF2B5EF4-FFF2-40B4-BE49-F238E27FC236}">
                <a16:creationId xmlns:a16="http://schemas.microsoft.com/office/drawing/2014/main" id="{E01B7692-218D-D944-BDDB-D829F9F71BA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176BCD0-FAB9-8841-A1B8-639F03B8F61C}"/>
              </a:ext>
            </a:extLst>
          </p:cNvPr>
          <p:cNvSpPr>
            <a:spLocks noGrp="1"/>
          </p:cNvSpPr>
          <p:nvPr>
            <p:ph type="sldNum" sz="quarter" idx="12"/>
          </p:nvPr>
        </p:nvSpPr>
        <p:spPr/>
        <p:txBody>
          <a:bodyPr/>
          <a:lstStyle/>
          <a:p>
            <a:fld id="{EC81CE94-F0E4-A646-B189-08B62D693CFC}" type="slidenum">
              <a:rPr lang="en-US" smtClean="0"/>
              <a:t>‹#›</a:t>
            </a:fld>
            <a:endParaRPr lang="en-US"/>
          </a:p>
        </p:txBody>
      </p:sp>
    </p:spTree>
    <p:extLst>
      <p:ext uri="{BB962C8B-B14F-4D97-AF65-F5344CB8AC3E}">
        <p14:creationId xmlns:p14="http://schemas.microsoft.com/office/powerpoint/2010/main" val="16516036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FCA4428-845E-5140-8CB5-E900F3F86A6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ED9E940-5AED-9C40-BB20-A222543855A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436FD74-BA74-504A-B4B8-B02A81B2D90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A86EFEB-EBB7-1C40-B8E6-154A5B86B307}" type="datetimeFigureOut">
              <a:rPr lang="en-US" smtClean="0"/>
              <a:t>11/4/21</a:t>
            </a:fld>
            <a:endParaRPr lang="en-US"/>
          </a:p>
        </p:txBody>
      </p:sp>
      <p:sp>
        <p:nvSpPr>
          <p:cNvPr id="5" name="Footer Placeholder 4">
            <a:extLst>
              <a:ext uri="{FF2B5EF4-FFF2-40B4-BE49-F238E27FC236}">
                <a16:creationId xmlns:a16="http://schemas.microsoft.com/office/drawing/2014/main" id="{53FDDCA1-59EB-2641-A7A8-A70735E5CE6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F0CF9F7-00DA-F045-A1A0-735CCC135FD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C81CE94-F0E4-A646-B189-08B62D693CFC}" type="slidenum">
              <a:rPr lang="en-US" smtClean="0"/>
              <a:t>‹#›</a:t>
            </a:fld>
            <a:endParaRPr lang="en-US"/>
          </a:p>
        </p:txBody>
      </p:sp>
    </p:spTree>
    <p:extLst>
      <p:ext uri="{BB962C8B-B14F-4D97-AF65-F5344CB8AC3E}">
        <p14:creationId xmlns:p14="http://schemas.microsoft.com/office/powerpoint/2010/main" val="41671116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image" Target="../media/image10.tiff"/><Relationship Id="rId3" Type="http://schemas.openxmlformats.org/officeDocument/2006/relationships/image" Target="../media/image6.png"/><Relationship Id="rId7" Type="http://schemas.openxmlformats.org/officeDocument/2006/relationships/image" Target="../media/image9.tiff"/><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8.tiff"/><Relationship Id="rId5" Type="http://schemas.openxmlformats.org/officeDocument/2006/relationships/image" Target="../media/image7.tiff"/><Relationship Id="rId4" Type="http://schemas.openxmlformats.org/officeDocument/2006/relationships/image" Target="../media/image3.tiff"/></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Layout" Target="../slideLayouts/slideLayout2.xml"/><Relationship Id="rId1" Type="http://schemas.openxmlformats.org/officeDocument/2006/relationships/tags" Target="../tags/tag1.xml"/><Relationship Id="rId5" Type="http://schemas.openxmlformats.org/officeDocument/2006/relationships/image" Target="../media/image15.jpe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9CC44B5-53F9-4F03-9EEB-4C3C821A6F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1A3688C8-DFCE-4CCD-BCF0-5FB239E507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30410"/>
            <a:ext cx="7005134" cy="4827590"/>
          </a:xfrm>
          <a:custGeom>
            <a:avLst/>
            <a:gdLst>
              <a:gd name="connsiteX0" fmla="*/ 1974535 w 7005134"/>
              <a:gd name="connsiteY0" fmla="*/ 0 h 4827590"/>
              <a:gd name="connsiteX1" fmla="*/ 7003848 w 7005134"/>
              <a:gd name="connsiteY1" fmla="*/ 4776721 h 4827590"/>
              <a:gd name="connsiteX2" fmla="*/ 7005134 w 7005134"/>
              <a:gd name="connsiteY2" fmla="*/ 4827590 h 4827590"/>
              <a:gd name="connsiteX3" fmla="*/ 0 w 7005134"/>
              <a:gd name="connsiteY3" fmla="*/ 4827590 h 4827590"/>
              <a:gd name="connsiteX4" fmla="*/ 0 w 7005134"/>
              <a:gd name="connsiteY4" fmla="*/ 402231 h 4827590"/>
              <a:gd name="connsiteX5" fmla="*/ 14349 w 7005134"/>
              <a:gd name="connsiteY5" fmla="*/ 395744 h 4827590"/>
              <a:gd name="connsiteX6" fmla="*/ 1974535 w 7005134"/>
              <a:gd name="connsiteY6" fmla="*/ 0 h 4827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05134" h="4827590">
                <a:moveTo>
                  <a:pt x="1974535" y="0"/>
                </a:moveTo>
                <a:cubicBezTo>
                  <a:pt x="4668853" y="0"/>
                  <a:pt x="6868971" y="2115921"/>
                  <a:pt x="7003848" y="4776721"/>
                </a:cubicBezTo>
                <a:lnTo>
                  <a:pt x="7005134" y="4827590"/>
                </a:lnTo>
                <a:lnTo>
                  <a:pt x="0" y="4827590"/>
                </a:lnTo>
                <a:lnTo>
                  <a:pt x="0" y="402231"/>
                </a:lnTo>
                <a:lnTo>
                  <a:pt x="14349" y="395744"/>
                </a:lnTo>
                <a:cubicBezTo>
                  <a:pt x="616832" y="140915"/>
                  <a:pt x="1279227" y="0"/>
                  <a:pt x="1974535" y="0"/>
                </a:cubicBezTo>
                <a:close/>
              </a:path>
            </a:pathLst>
          </a:custGeom>
          <a:solidFill>
            <a:schemeClr val="accent4">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C9E2286-D46B-CC45-B29D-B2B8BC73B7AD}"/>
              </a:ext>
            </a:extLst>
          </p:cNvPr>
          <p:cNvSpPr>
            <a:spLocks noGrp="1"/>
          </p:cNvSpPr>
          <p:nvPr>
            <p:ph type="ctrTitle"/>
          </p:nvPr>
        </p:nvSpPr>
        <p:spPr>
          <a:xfrm>
            <a:off x="811717" y="852645"/>
            <a:ext cx="7133990" cy="2387600"/>
          </a:xfrm>
        </p:spPr>
        <p:txBody>
          <a:bodyPr vert="horz" lIns="91440" tIns="45720" rIns="91440" bIns="45720" rtlCol="0">
            <a:normAutofit/>
          </a:bodyPr>
          <a:lstStyle/>
          <a:p>
            <a:pPr algn="l"/>
            <a:r>
              <a:rPr lang="en-US" sz="4100" b="1" dirty="0">
                <a:latin typeface="Courier" pitchFamily="2" charset="0"/>
              </a:rPr>
              <a:t>Personalizing </a:t>
            </a:r>
            <a:br>
              <a:rPr lang="en-US" sz="4100" b="1" dirty="0">
                <a:latin typeface="Courier" pitchFamily="2" charset="0"/>
              </a:rPr>
            </a:br>
            <a:r>
              <a:rPr lang="en-US" sz="4100" b="1" dirty="0">
                <a:latin typeface="Courier" pitchFamily="2" charset="0"/>
              </a:rPr>
              <a:t>the Study of Personality and Health</a:t>
            </a:r>
            <a:endParaRPr lang="en-US" sz="4100" dirty="0">
              <a:latin typeface="Courier" pitchFamily="2" charset="0"/>
            </a:endParaRPr>
          </a:p>
        </p:txBody>
      </p:sp>
      <p:sp>
        <p:nvSpPr>
          <p:cNvPr id="3" name="Subtitle 2">
            <a:extLst>
              <a:ext uri="{FF2B5EF4-FFF2-40B4-BE49-F238E27FC236}">
                <a16:creationId xmlns:a16="http://schemas.microsoft.com/office/drawing/2014/main" id="{645D06B8-27B6-8F42-A40C-0222C66E6124}"/>
              </a:ext>
            </a:extLst>
          </p:cNvPr>
          <p:cNvSpPr>
            <a:spLocks noGrp="1"/>
          </p:cNvSpPr>
          <p:nvPr>
            <p:ph type="subTitle" idx="1"/>
          </p:nvPr>
        </p:nvSpPr>
        <p:spPr>
          <a:xfrm>
            <a:off x="1158240" y="4700588"/>
            <a:ext cx="6339840" cy="1655762"/>
          </a:xfrm>
        </p:spPr>
        <p:txBody>
          <a:bodyPr vert="horz" lIns="91440" tIns="45720" rIns="91440" bIns="45720" rtlCol="0">
            <a:normAutofit/>
          </a:bodyPr>
          <a:lstStyle/>
          <a:p>
            <a:pPr algn="l"/>
            <a:r>
              <a:rPr lang="en-US" dirty="0"/>
              <a:t>Emorie D Beck, PhD</a:t>
            </a:r>
          </a:p>
          <a:p>
            <a:pPr algn="l"/>
            <a:r>
              <a:rPr lang="en-US" dirty="0"/>
              <a:t>Northwestern University Feinberg School of Medicine</a:t>
            </a:r>
          </a:p>
        </p:txBody>
      </p:sp>
      <p:cxnSp>
        <p:nvCxnSpPr>
          <p:cNvPr id="14" name="Straight Connector 13">
            <a:extLst>
              <a:ext uri="{FF2B5EF4-FFF2-40B4-BE49-F238E27FC236}">
                <a16:creationId xmlns:a16="http://schemas.microsoft.com/office/drawing/2014/main" id="{D598FBE3-48D2-40A2-B7E6-F485834C821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72540" y="4450080"/>
            <a:ext cx="1234440"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5" name="Picture 2" descr="Northwestern University Feinberg School of Medicine - Samada">
            <a:extLst>
              <a:ext uri="{FF2B5EF4-FFF2-40B4-BE49-F238E27FC236}">
                <a16:creationId xmlns:a16="http://schemas.microsoft.com/office/drawing/2014/main" id="{FE453CD3-E68F-024E-B058-84ADCCFD81E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5" b="5"/>
          <a:stretch/>
        </p:blipFill>
        <p:spPr bwMode="auto">
          <a:xfrm>
            <a:off x="8025039" y="1706882"/>
            <a:ext cx="3444236" cy="3444236"/>
          </a:xfrm>
          <a:custGeom>
            <a:avLst/>
            <a:gdLst/>
            <a:ahLst/>
            <a:cxnLst/>
            <a:rect l="l" t="t" r="r" b="b"/>
            <a:pathLst>
              <a:path w="3444236" h="3444236">
                <a:moveTo>
                  <a:pt x="1722118" y="0"/>
                </a:moveTo>
                <a:cubicBezTo>
                  <a:pt x="2673218" y="0"/>
                  <a:pt x="3444236" y="771018"/>
                  <a:pt x="3444236" y="1722118"/>
                </a:cubicBezTo>
                <a:cubicBezTo>
                  <a:pt x="3444236" y="2673218"/>
                  <a:pt x="2673218" y="3444236"/>
                  <a:pt x="1722118" y="3444236"/>
                </a:cubicBezTo>
                <a:cubicBezTo>
                  <a:pt x="771018" y="3444236"/>
                  <a:pt x="0" y="2673218"/>
                  <a:pt x="0" y="1722118"/>
                </a:cubicBezTo>
                <a:cubicBezTo>
                  <a:pt x="0" y="771018"/>
                  <a:pt x="771018" y="0"/>
                  <a:pt x="1722118" y="0"/>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6576413"/>
      </p:ext>
    </p:extLst>
  </p:cSld>
  <p:clrMapOvr>
    <a:masterClrMapping/>
  </p:clrMapOvr>
  <mc:AlternateContent xmlns:mc="http://schemas.openxmlformats.org/markup-compatibility/2006" xmlns:p14="http://schemas.microsoft.com/office/powerpoint/2010/main">
    <mc:Choice Requires="p14">
      <p:transition spd="slow" p14:dur="2000" advTm="12853"/>
    </mc:Choice>
    <mc:Fallback xmlns="">
      <p:transition spd="slow" advTm="12853"/>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A6D53C9-2987-294E-9716-504C16FC06D9}"/>
              </a:ext>
            </a:extLst>
          </p:cNvPr>
          <p:cNvPicPr>
            <a:picLocks noChangeAspect="1"/>
          </p:cNvPicPr>
          <p:nvPr/>
        </p:nvPicPr>
        <p:blipFill rotWithShape="1">
          <a:blip r:embed="rId2"/>
          <a:srcRect t="5970" r="70978" b="49983"/>
          <a:stretch/>
        </p:blipFill>
        <p:spPr>
          <a:xfrm>
            <a:off x="1078125" y="1859563"/>
            <a:ext cx="4734846" cy="2994139"/>
          </a:xfrm>
          <a:prstGeom prst="rect">
            <a:avLst/>
          </a:prstGeom>
        </p:spPr>
      </p:pic>
      <p:sp>
        <p:nvSpPr>
          <p:cNvPr id="9" name="Rectangle 8">
            <a:extLst>
              <a:ext uri="{FF2B5EF4-FFF2-40B4-BE49-F238E27FC236}">
                <a16:creationId xmlns:a16="http://schemas.microsoft.com/office/drawing/2014/main" id="{9D77623A-BB17-B849-BC6C-4BF633A0F396}"/>
              </a:ext>
            </a:extLst>
          </p:cNvPr>
          <p:cNvSpPr/>
          <p:nvPr/>
        </p:nvSpPr>
        <p:spPr>
          <a:xfrm>
            <a:off x="6819516" y="4022989"/>
            <a:ext cx="2032000" cy="1511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96DB8DC-70AB-CD42-BFD2-D3AC407C608F}"/>
              </a:ext>
            </a:extLst>
          </p:cNvPr>
          <p:cNvSpPr/>
          <p:nvPr/>
        </p:nvSpPr>
        <p:spPr>
          <a:xfrm>
            <a:off x="3863591" y="4435859"/>
            <a:ext cx="2781300" cy="12826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DBBDAE78-0577-C043-AE0F-809159F55435}"/>
              </a:ext>
            </a:extLst>
          </p:cNvPr>
          <p:cNvSpPr/>
          <p:nvPr/>
        </p:nvSpPr>
        <p:spPr>
          <a:xfrm>
            <a:off x="2197732" y="126980"/>
            <a:ext cx="7796536" cy="9548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0432FF"/>
                </a:solidFill>
              </a:rPr>
              <a:t>To what degree can we predict behavioral and experiential outcomes? </a:t>
            </a:r>
          </a:p>
        </p:txBody>
      </p:sp>
      <p:pic>
        <p:nvPicPr>
          <p:cNvPr id="14" name="Picture 13">
            <a:extLst>
              <a:ext uri="{FF2B5EF4-FFF2-40B4-BE49-F238E27FC236}">
                <a16:creationId xmlns:a16="http://schemas.microsoft.com/office/drawing/2014/main" id="{2EECCF13-EA61-254A-9686-41F4D28CF40D}"/>
              </a:ext>
            </a:extLst>
          </p:cNvPr>
          <p:cNvPicPr>
            <a:picLocks noChangeAspect="1"/>
          </p:cNvPicPr>
          <p:nvPr/>
        </p:nvPicPr>
        <p:blipFill rotWithShape="1">
          <a:blip r:embed="rId2"/>
          <a:srcRect l="28947" t="5747" r="45890" b="49983"/>
          <a:stretch/>
        </p:blipFill>
        <p:spPr>
          <a:xfrm>
            <a:off x="2244024" y="4417332"/>
            <a:ext cx="3580730" cy="2624851"/>
          </a:xfrm>
          <a:prstGeom prst="rect">
            <a:avLst/>
          </a:prstGeom>
        </p:spPr>
      </p:pic>
      <p:pic>
        <p:nvPicPr>
          <p:cNvPr id="16" name="Picture 15">
            <a:extLst>
              <a:ext uri="{FF2B5EF4-FFF2-40B4-BE49-F238E27FC236}">
                <a16:creationId xmlns:a16="http://schemas.microsoft.com/office/drawing/2014/main" id="{EA640079-76FE-D84D-AC85-05B8A82CB2AA}"/>
              </a:ext>
            </a:extLst>
          </p:cNvPr>
          <p:cNvPicPr>
            <a:picLocks noChangeAspect="1"/>
          </p:cNvPicPr>
          <p:nvPr/>
        </p:nvPicPr>
        <p:blipFill rotWithShape="1">
          <a:blip r:embed="rId2"/>
          <a:srcRect l="53747" t="4646" r="25571" b="51307"/>
          <a:stretch/>
        </p:blipFill>
        <p:spPr>
          <a:xfrm>
            <a:off x="6620045" y="1784500"/>
            <a:ext cx="3374223" cy="2994139"/>
          </a:xfrm>
          <a:prstGeom prst="rect">
            <a:avLst/>
          </a:prstGeom>
        </p:spPr>
      </p:pic>
      <p:pic>
        <p:nvPicPr>
          <p:cNvPr id="18" name="Picture 17">
            <a:extLst>
              <a:ext uri="{FF2B5EF4-FFF2-40B4-BE49-F238E27FC236}">
                <a16:creationId xmlns:a16="http://schemas.microsoft.com/office/drawing/2014/main" id="{FAD5104C-066D-5F4B-8E3C-BC4AC02932C9}"/>
              </a:ext>
            </a:extLst>
          </p:cNvPr>
          <p:cNvPicPr>
            <a:picLocks noChangeAspect="1"/>
          </p:cNvPicPr>
          <p:nvPr/>
        </p:nvPicPr>
        <p:blipFill rotWithShape="1">
          <a:blip r:embed="rId2"/>
          <a:srcRect l="73973" t="5239" r="864" b="50491"/>
          <a:stretch/>
        </p:blipFill>
        <p:spPr>
          <a:xfrm>
            <a:off x="6620045" y="4435859"/>
            <a:ext cx="3580730" cy="2624851"/>
          </a:xfrm>
          <a:prstGeom prst="rect">
            <a:avLst/>
          </a:prstGeom>
        </p:spPr>
      </p:pic>
      <p:sp>
        <p:nvSpPr>
          <p:cNvPr id="3" name="Rectangle 2">
            <a:extLst>
              <a:ext uri="{FF2B5EF4-FFF2-40B4-BE49-F238E27FC236}">
                <a16:creationId xmlns:a16="http://schemas.microsoft.com/office/drawing/2014/main" id="{1FE51D03-5D22-CA4C-B3F3-C353300DC7A5}"/>
              </a:ext>
            </a:extLst>
          </p:cNvPr>
          <p:cNvSpPr/>
          <p:nvPr/>
        </p:nvSpPr>
        <p:spPr>
          <a:xfrm>
            <a:off x="2267198" y="1266172"/>
            <a:ext cx="3374222" cy="7697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rPr>
              <a:t>Procrastination</a:t>
            </a:r>
          </a:p>
        </p:txBody>
      </p:sp>
      <p:sp>
        <p:nvSpPr>
          <p:cNvPr id="19" name="Rectangle 18">
            <a:extLst>
              <a:ext uri="{FF2B5EF4-FFF2-40B4-BE49-F238E27FC236}">
                <a16:creationId xmlns:a16="http://schemas.microsoft.com/office/drawing/2014/main" id="{E314AAE1-FA67-9E4A-9859-B2CDFBB23B4A}"/>
              </a:ext>
            </a:extLst>
          </p:cNvPr>
          <p:cNvSpPr/>
          <p:nvPr/>
        </p:nvSpPr>
        <p:spPr>
          <a:xfrm>
            <a:off x="6517963" y="1218683"/>
            <a:ext cx="3374222" cy="7697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rPr>
              <a:t>Loneliness</a:t>
            </a:r>
          </a:p>
        </p:txBody>
      </p:sp>
      <p:sp>
        <p:nvSpPr>
          <p:cNvPr id="20" name="Rectangle 19">
            <a:extLst>
              <a:ext uri="{FF2B5EF4-FFF2-40B4-BE49-F238E27FC236}">
                <a16:creationId xmlns:a16="http://schemas.microsoft.com/office/drawing/2014/main" id="{6374A502-AD34-2245-BA7E-1423E4379F52}"/>
              </a:ext>
            </a:extLst>
          </p:cNvPr>
          <p:cNvSpPr/>
          <p:nvPr/>
        </p:nvSpPr>
        <p:spPr>
          <a:xfrm>
            <a:off x="6990653" y="6564086"/>
            <a:ext cx="5359686" cy="2939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pitchFamily="2" charset="0"/>
              </a:rPr>
              <a:t>Beck &amp; Jackson, revision submitted</a:t>
            </a:r>
          </a:p>
        </p:txBody>
      </p:sp>
    </p:spTree>
    <p:extLst>
      <p:ext uri="{BB962C8B-B14F-4D97-AF65-F5344CB8AC3E}">
        <p14:creationId xmlns:p14="http://schemas.microsoft.com/office/powerpoint/2010/main" val="3583403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6F58EC5-BB69-844F-B4FF-076A75EF3069}"/>
              </a:ext>
            </a:extLst>
          </p:cNvPr>
          <p:cNvPicPr>
            <a:picLocks noChangeAspect="1"/>
          </p:cNvPicPr>
          <p:nvPr/>
        </p:nvPicPr>
        <p:blipFill rotWithShape="1">
          <a:blip r:embed="rId2"/>
          <a:srcRect b="7637"/>
          <a:stretch/>
        </p:blipFill>
        <p:spPr>
          <a:xfrm>
            <a:off x="2078277" y="1183216"/>
            <a:ext cx="7372819" cy="5674784"/>
          </a:xfrm>
          <a:prstGeom prst="rect">
            <a:avLst/>
          </a:prstGeom>
        </p:spPr>
      </p:pic>
      <p:pic>
        <p:nvPicPr>
          <p:cNvPr id="5" name="Picture 4">
            <a:extLst>
              <a:ext uri="{FF2B5EF4-FFF2-40B4-BE49-F238E27FC236}">
                <a16:creationId xmlns:a16="http://schemas.microsoft.com/office/drawing/2014/main" id="{182F0575-EA33-B243-9494-B49B6B370FF7}"/>
              </a:ext>
            </a:extLst>
          </p:cNvPr>
          <p:cNvPicPr>
            <a:picLocks noChangeAspect="1"/>
          </p:cNvPicPr>
          <p:nvPr/>
        </p:nvPicPr>
        <p:blipFill rotWithShape="1">
          <a:blip r:embed="rId2"/>
          <a:srcRect l="49326" t="93133" r="44209"/>
          <a:stretch/>
        </p:blipFill>
        <p:spPr>
          <a:xfrm>
            <a:off x="10255649" y="3230534"/>
            <a:ext cx="1042003" cy="922421"/>
          </a:xfrm>
          <a:prstGeom prst="rect">
            <a:avLst/>
          </a:prstGeom>
        </p:spPr>
      </p:pic>
      <p:pic>
        <p:nvPicPr>
          <p:cNvPr id="6" name="Picture 5">
            <a:extLst>
              <a:ext uri="{FF2B5EF4-FFF2-40B4-BE49-F238E27FC236}">
                <a16:creationId xmlns:a16="http://schemas.microsoft.com/office/drawing/2014/main" id="{6E1E09D2-D561-4E4D-8C07-6FA568253F86}"/>
              </a:ext>
            </a:extLst>
          </p:cNvPr>
          <p:cNvPicPr>
            <a:picLocks noChangeAspect="1"/>
          </p:cNvPicPr>
          <p:nvPr/>
        </p:nvPicPr>
        <p:blipFill rotWithShape="1">
          <a:blip r:embed="rId2"/>
          <a:srcRect l="55510" t="93133" r="32016"/>
          <a:stretch/>
        </p:blipFill>
        <p:spPr>
          <a:xfrm>
            <a:off x="9897154" y="3905153"/>
            <a:ext cx="2010464" cy="922421"/>
          </a:xfrm>
          <a:prstGeom prst="rect">
            <a:avLst/>
          </a:prstGeom>
        </p:spPr>
      </p:pic>
      <p:sp>
        <p:nvSpPr>
          <p:cNvPr id="2" name="Rectangle 1">
            <a:extLst>
              <a:ext uri="{FF2B5EF4-FFF2-40B4-BE49-F238E27FC236}">
                <a16:creationId xmlns:a16="http://schemas.microsoft.com/office/drawing/2014/main" id="{2B89D9A2-1414-5946-9298-B48865E201C3}"/>
              </a:ext>
            </a:extLst>
          </p:cNvPr>
          <p:cNvSpPr/>
          <p:nvPr/>
        </p:nvSpPr>
        <p:spPr>
          <a:xfrm>
            <a:off x="3464653" y="5251508"/>
            <a:ext cx="5746459" cy="12751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8CD48D2C-ABC7-7642-ACA7-10A37F941EAE}"/>
              </a:ext>
            </a:extLst>
          </p:cNvPr>
          <p:cNvSpPr/>
          <p:nvPr/>
        </p:nvSpPr>
        <p:spPr>
          <a:xfrm>
            <a:off x="3464653" y="1320576"/>
            <a:ext cx="5746459" cy="19930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20A7B23-068E-7C44-979F-4D728D52D998}"/>
              </a:ext>
            </a:extLst>
          </p:cNvPr>
          <p:cNvSpPr/>
          <p:nvPr/>
        </p:nvSpPr>
        <p:spPr>
          <a:xfrm>
            <a:off x="3464653" y="3313651"/>
            <a:ext cx="5746459" cy="19378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B03E33F-8349-2C49-BB17-0BFBDE112FE5}"/>
              </a:ext>
            </a:extLst>
          </p:cNvPr>
          <p:cNvSpPr/>
          <p:nvPr/>
        </p:nvSpPr>
        <p:spPr>
          <a:xfrm>
            <a:off x="1143000" y="211806"/>
            <a:ext cx="9906000" cy="5143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0432FF"/>
                </a:solidFill>
              </a:rPr>
              <a:t>Are there individual differences in which features play the strongest roles?</a:t>
            </a:r>
          </a:p>
        </p:txBody>
      </p:sp>
    </p:spTree>
    <p:extLst>
      <p:ext uri="{BB962C8B-B14F-4D97-AF65-F5344CB8AC3E}">
        <p14:creationId xmlns:p14="http://schemas.microsoft.com/office/powerpoint/2010/main" val="6060973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6F58EC5-BB69-844F-B4FF-076A75EF3069}"/>
              </a:ext>
            </a:extLst>
          </p:cNvPr>
          <p:cNvPicPr>
            <a:picLocks noChangeAspect="1"/>
          </p:cNvPicPr>
          <p:nvPr/>
        </p:nvPicPr>
        <p:blipFill rotWithShape="1">
          <a:blip r:embed="rId2"/>
          <a:srcRect b="7637"/>
          <a:stretch/>
        </p:blipFill>
        <p:spPr>
          <a:xfrm>
            <a:off x="2078277" y="1183216"/>
            <a:ext cx="7372819" cy="5674784"/>
          </a:xfrm>
          <a:prstGeom prst="rect">
            <a:avLst/>
          </a:prstGeom>
        </p:spPr>
      </p:pic>
      <p:pic>
        <p:nvPicPr>
          <p:cNvPr id="5" name="Picture 4">
            <a:extLst>
              <a:ext uri="{FF2B5EF4-FFF2-40B4-BE49-F238E27FC236}">
                <a16:creationId xmlns:a16="http://schemas.microsoft.com/office/drawing/2014/main" id="{182F0575-EA33-B243-9494-B49B6B370FF7}"/>
              </a:ext>
            </a:extLst>
          </p:cNvPr>
          <p:cNvPicPr>
            <a:picLocks noChangeAspect="1"/>
          </p:cNvPicPr>
          <p:nvPr/>
        </p:nvPicPr>
        <p:blipFill rotWithShape="1">
          <a:blip r:embed="rId2"/>
          <a:srcRect l="49326" t="93133" r="44209"/>
          <a:stretch/>
        </p:blipFill>
        <p:spPr>
          <a:xfrm>
            <a:off x="10255649" y="3230534"/>
            <a:ext cx="1042003" cy="922421"/>
          </a:xfrm>
          <a:prstGeom prst="rect">
            <a:avLst/>
          </a:prstGeom>
        </p:spPr>
      </p:pic>
      <p:pic>
        <p:nvPicPr>
          <p:cNvPr id="6" name="Picture 5">
            <a:extLst>
              <a:ext uri="{FF2B5EF4-FFF2-40B4-BE49-F238E27FC236}">
                <a16:creationId xmlns:a16="http://schemas.microsoft.com/office/drawing/2014/main" id="{6E1E09D2-D561-4E4D-8C07-6FA568253F86}"/>
              </a:ext>
            </a:extLst>
          </p:cNvPr>
          <p:cNvPicPr>
            <a:picLocks noChangeAspect="1"/>
          </p:cNvPicPr>
          <p:nvPr/>
        </p:nvPicPr>
        <p:blipFill rotWithShape="1">
          <a:blip r:embed="rId2"/>
          <a:srcRect l="55510" t="93133" r="32016"/>
          <a:stretch/>
        </p:blipFill>
        <p:spPr>
          <a:xfrm>
            <a:off x="9897154" y="3905153"/>
            <a:ext cx="2010464" cy="922421"/>
          </a:xfrm>
          <a:prstGeom prst="rect">
            <a:avLst/>
          </a:prstGeom>
        </p:spPr>
      </p:pic>
      <p:sp>
        <p:nvSpPr>
          <p:cNvPr id="2" name="Rectangle 1">
            <a:extLst>
              <a:ext uri="{FF2B5EF4-FFF2-40B4-BE49-F238E27FC236}">
                <a16:creationId xmlns:a16="http://schemas.microsoft.com/office/drawing/2014/main" id="{2B89D9A2-1414-5946-9298-B48865E201C3}"/>
              </a:ext>
            </a:extLst>
          </p:cNvPr>
          <p:cNvSpPr/>
          <p:nvPr/>
        </p:nvSpPr>
        <p:spPr>
          <a:xfrm>
            <a:off x="3464653" y="5251508"/>
            <a:ext cx="5746459" cy="12751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20A7B23-068E-7C44-979F-4D728D52D998}"/>
              </a:ext>
            </a:extLst>
          </p:cNvPr>
          <p:cNvSpPr/>
          <p:nvPr/>
        </p:nvSpPr>
        <p:spPr>
          <a:xfrm>
            <a:off x="3464653" y="3313651"/>
            <a:ext cx="5746459" cy="19378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66C87B4-24E0-DF45-B9A1-18355886D768}"/>
              </a:ext>
            </a:extLst>
          </p:cNvPr>
          <p:cNvSpPr/>
          <p:nvPr/>
        </p:nvSpPr>
        <p:spPr>
          <a:xfrm>
            <a:off x="1143000" y="211806"/>
            <a:ext cx="9906000" cy="5143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0432FF"/>
                </a:solidFill>
              </a:rPr>
              <a:t>Are there individual differences in which features play the strongest roles?</a:t>
            </a:r>
          </a:p>
        </p:txBody>
      </p:sp>
    </p:spTree>
    <p:extLst>
      <p:ext uri="{BB962C8B-B14F-4D97-AF65-F5344CB8AC3E}">
        <p14:creationId xmlns:p14="http://schemas.microsoft.com/office/powerpoint/2010/main" val="42572301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6F58EC5-BB69-844F-B4FF-076A75EF3069}"/>
              </a:ext>
            </a:extLst>
          </p:cNvPr>
          <p:cNvPicPr>
            <a:picLocks noChangeAspect="1"/>
          </p:cNvPicPr>
          <p:nvPr/>
        </p:nvPicPr>
        <p:blipFill rotWithShape="1">
          <a:blip r:embed="rId2"/>
          <a:srcRect b="7637"/>
          <a:stretch/>
        </p:blipFill>
        <p:spPr>
          <a:xfrm>
            <a:off x="2078277" y="1183216"/>
            <a:ext cx="7372819" cy="5674784"/>
          </a:xfrm>
          <a:prstGeom prst="rect">
            <a:avLst/>
          </a:prstGeom>
        </p:spPr>
      </p:pic>
      <p:pic>
        <p:nvPicPr>
          <p:cNvPr id="5" name="Picture 4">
            <a:extLst>
              <a:ext uri="{FF2B5EF4-FFF2-40B4-BE49-F238E27FC236}">
                <a16:creationId xmlns:a16="http://schemas.microsoft.com/office/drawing/2014/main" id="{182F0575-EA33-B243-9494-B49B6B370FF7}"/>
              </a:ext>
            </a:extLst>
          </p:cNvPr>
          <p:cNvPicPr>
            <a:picLocks noChangeAspect="1"/>
          </p:cNvPicPr>
          <p:nvPr/>
        </p:nvPicPr>
        <p:blipFill rotWithShape="1">
          <a:blip r:embed="rId2"/>
          <a:srcRect l="49326" t="93133" r="44209"/>
          <a:stretch/>
        </p:blipFill>
        <p:spPr>
          <a:xfrm>
            <a:off x="10255649" y="3230534"/>
            <a:ext cx="1042003" cy="922421"/>
          </a:xfrm>
          <a:prstGeom prst="rect">
            <a:avLst/>
          </a:prstGeom>
        </p:spPr>
      </p:pic>
      <p:pic>
        <p:nvPicPr>
          <p:cNvPr id="6" name="Picture 5">
            <a:extLst>
              <a:ext uri="{FF2B5EF4-FFF2-40B4-BE49-F238E27FC236}">
                <a16:creationId xmlns:a16="http://schemas.microsoft.com/office/drawing/2014/main" id="{6E1E09D2-D561-4E4D-8C07-6FA568253F86}"/>
              </a:ext>
            </a:extLst>
          </p:cNvPr>
          <p:cNvPicPr>
            <a:picLocks noChangeAspect="1"/>
          </p:cNvPicPr>
          <p:nvPr/>
        </p:nvPicPr>
        <p:blipFill rotWithShape="1">
          <a:blip r:embed="rId2"/>
          <a:srcRect l="55510" t="93133" r="32016"/>
          <a:stretch/>
        </p:blipFill>
        <p:spPr>
          <a:xfrm>
            <a:off x="9897154" y="3905153"/>
            <a:ext cx="2010464" cy="922421"/>
          </a:xfrm>
          <a:prstGeom prst="rect">
            <a:avLst/>
          </a:prstGeom>
        </p:spPr>
      </p:pic>
      <p:sp>
        <p:nvSpPr>
          <p:cNvPr id="2" name="Rectangle 1">
            <a:extLst>
              <a:ext uri="{FF2B5EF4-FFF2-40B4-BE49-F238E27FC236}">
                <a16:creationId xmlns:a16="http://schemas.microsoft.com/office/drawing/2014/main" id="{2B89D9A2-1414-5946-9298-B48865E201C3}"/>
              </a:ext>
            </a:extLst>
          </p:cNvPr>
          <p:cNvSpPr/>
          <p:nvPr/>
        </p:nvSpPr>
        <p:spPr>
          <a:xfrm>
            <a:off x="3464653" y="5251508"/>
            <a:ext cx="5746459" cy="12751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314AA51-9DEA-6344-8E39-6D5AB2680BD6}"/>
              </a:ext>
            </a:extLst>
          </p:cNvPr>
          <p:cNvSpPr/>
          <p:nvPr/>
        </p:nvSpPr>
        <p:spPr>
          <a:xfrm>
            <a:off x="1143000" y="211806"/>
            <a:ext cx="9906000" cy="5143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0432FF"/>
                </a:solidFill>
              </a:rPr>
              <a:t>Are there individual differences in which features play the strongest roles?</a:t>
            </a:r>
          </a:p>
        </p:txBody>
      </p:sp>
    </p:spTree>
    <p:extLst>
      <p:ext uri="{BB962C8B-B14F-4D97-AF65-F5344CB8AC3E}">
        <p14:creationId xmlns:p14="http://schemas.microsoft.com/office/powerpoint/2010/main" val="40678418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6F58EC5-BB69-844F-B4FF-076A75EF3069}"/>
              </a:ext>
            </a:extLst>
          </p:cNvPr>
          <p:cNvPicPr>
            <a:picLocks noChangeAspect="1"/>
          </p:cNvPicPr>
          <p:nvPr/>
        </p:nvPicPr>
        <p:blipFill rotWithShape="1">
          <a:blip r:embed="rId2"/>
          <a:srcRect b="7637"/>
          <a:stretch/>
        </p:blipFill>
        <p:spPr>
          <a:xfrm>
            <a:off x="2078277" y="1183216"/>
            <a:ext cx="7372819" cy="5674784"/>
          </a:xfrm>
          <a:prstGeom prst="rect">
            <a:avLst/>
          </a:prstGeom>
        </p:spPr>
      </p:pic>
      <p:pic>
        <p:nvPicPr>
          <p:cNvPr id="5" name="Picture 4">
            <a:extLst>
              <a:ext uri="{FF2B5EF4-FFF2-40B4-BE49-F238E27FC236}">
                <a16:creationId xmlns:a16="http://schemas.microsoft.com/office/drawing/2014/main" id="{182F0575-EA33-B243-9494-B49B6B370FF7}"/>
              </a:ext>
            </a:extLst>
          </p:cNvPr>
          <p:cNvPicPr>
            <a:picLocks noChangeAspect="1"/>
          </p:cNvPicPr>
          <p:nvPr/>
        </p:nvPicPr>
        <p:blipFill rotWithShape="1">
          <a:blip r:embed="rId2"/>
          <a:srcRect l="49326" t="93133" r="44209"/>
          <a:stretch/>
        </p:blipFill>
        <p:spPr>
          <a:xfrm>
            <a:off x="10255649" y="3230534"/>
            <a:ext cx="1042003" cy="922421"/>
          </a:xfrm>
          <a:prstGeom prst="rect">
            <a:avLst/>
          </a:prstGeom>
        </p:spPr>
      </p:pic>
      <p:pic>
        <p:nvPicPr>
          <p:cNvPr id="6" name="Picture 5">
            <a:extLst>
              <a:ext uri="{FF2B5EF4-FFF2-40B4-BE49-F238E27FC236}">
                <a16:creationId xmlns:a16="http://schemas.microsoft.com/office/drawing/2014/main" id="{6E1E09D2-D561-4E4D-8C07-6FA568253F86}"/>
              </a:ext>
            </a:extLst>
          </p:cNvPr>
          <p:cNvPicPr>
            <a:picLocks noChangeAspect="1"/>
          </p:cNvPicPr>
          <p:nvPr/>
        </p:nvPicPr>
        <p:blipFill rotWithShape="1">
          <a:blip r:embed="rId2"/>
          <a:srcRect l="55510" t="93133" r="32016"/>
          <a:stretch/>
        </p:blipFill>
        <p:spPr>
          <a:xfrm>
            <a:off x="9897154" y="3905153"/>
            <a:ext cx="2010464" cy="922421"/>
          </a:xfrm>
          <a:prstGeom prst="rect">
            <a:avLst/>
          </a:prstGeom>
        </p:spPr>
      </p:pic>
      <p:sp>
        <p:nvSpPr>
          <p:cNvPr id="9" name="Rectangle 8">
            <a:extLst>
              <a:ext uri="{FF2B5EF4-FFF2-40B4-BE49-F238E27FC236}">
                <a16:creationId xmlns:a16="http://schemas.microsoft.com/office/drawing/2014/main" id="{02D166BA-7F19-2A4F-B877-505B7480CB80}"/>
              </a:ext>
            </a:extLst>
          </p:cNvPr>
          <p:cNvSpPr/>
          <p:nvPr/>
        </p:nvSpPr>
        <p:spPr>
          <a:xfrm>
            <a:off x="1143000" y="211806"/>
            <a:ext cx="9906000" cy="5143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0432FF"/>
                </a:solidFill>
              </a:rPr>
              <a:t>Are there individual differences in which features play the strongest roles?</a:t>
            </a:r>
          </a:p>
        </p:txBody>
      </p:sp>
    </p:spTree>
    <p:extLst>
      <p:ext uri="{BB962C8B-B14F-4D97-AF65-F5344CB8AC3E}">
        <p14:creationId xmlns:p14="http://schemas.microsoft.com/office/powerpoint/2010/main" val="42876179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677886" y="1240227"/>
            <a:ext cx="1598221" cy="641267"/>
          </a:xfrm>
          <a:prstGeom prst="rect">
            <a:avLst/>
          </a:prstGeom>
          <a:solidFill>
            <a:srgbClr val="0432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t>Extraversion</a:t>
            </a:r>
          </a:p>
        </p:txBody>
      </p:sp>
      <p:sp>
        <p:nvSpPr>
          <p:cNvPr id="8" name="Rectangle 7"/>
          <p:cNvSpPr/>
          <p:nvPr/>
        </p:nvSpPr>
        <p:spPr>
          <a:xfrm>
            <a:off x="3480833" y="1240227"/>
            <a:ext cx="1598221" cy="64126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Agreeableness</a:t>
            </a:r>
          </a:p>
        </p:txBody>
      </p:sp>
      <p:sp>
        <p:nvSpPr>
          <p:cNvPr id="9" name="Rectangle 8"/>
          <p:cNvSpPr/>
          <p:nvPr/>
        </p:nvSpPr>
        <p:spPr>
          <a:xfrm>
            <a:off x="5283780" y="1240227"/>
            <a:ext cx="1598221" cy="64126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ysClr val="windowText" lastClr="000000"/>
                </a:solidFill>
              </a:rPr>
              <a:t>Conscientiousness</a:t>
            </a:r>
          </a:p>
        </p:txBody>
      </p:sp>
      <p:sp>
        <p:nvSpPr>
          <p:cNvPr id="10" name="Rectangle 9"/>
          <p:cNvSpPr/>
          <p:nvPr/>
        </p:nvSpPr>
        <p:spPr>
          <a:xfrm>
            <a:off x="7086726" y="1240227"/>
            <a:ext cx="1598221" cy="641267"/>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Neuroticism</a:t>
            </a:r>
          </a:p>
        </p:txBody>
      </p:sp>
      <p:sp>
        <p:nvSpPr>
          <p:cNvPr id="11" name="Rectangle 10"/>
          <p:cNvSpPr/>
          <p:nvPr/>
        </p:nvSpPr>
        <p:spPr>
          <a:xfrm>
            <a:off x="8889672" y="1240229"/>
            <a:ext cx="1598221" cy="641267"/>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Openness</a:t>
            </a:r>
          </a:p>
        </p:txBody>
      </p:sp>
      <p:cxnSp>
        <p:nvCxnSpPr>
          <p:cNvPr id="17" name="Straight Arrow Connector 16"/>
          <p:cNvCxnSpPr/>
          <p:nvPr/>
        </p:nvCxnSpPr>
        <p:spPr>
          <a:xfrm>
            <a:off x="2476996" y="2017073"/>
            <a:ext cx="1104405" cy="875807"/>
          </a:xfrm>
          <a:prstGeom prst="straightConnector1">
            <a:avLst/>
          </a:prstGeom>
          <a:ln w="571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H="1">
            <a:off x="8584377" y="2017072"/>
            <a:ext cx="1104405" cy="875807"/>
          </a:xfrm>
          <a:prstGeom prst="straightConnector1">
            <a:avLst/>
          </a:prstGeom>
          <a:ln w="571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4179374" y="2052696"/>
            <a:ext cx="555913" cy="840182"/>
          </a:xfrm>
          <a:prstGeom prst="straightConnector1">
            <a:avLst/>
          </a:prstGeom>
          <a:ln w="571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H="1">
            <a:off x="7430491" y="2050219"/>
            <a:ext cx="555913" cy="840182"/>
          </a:xfrm>
          <a:prstGeom prst="straightConnector1">
            <a:avLst/>
          </a:prstGeom>
          <a:ln w="571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6082578" y="2033646"/>
            <a:ext cx="620" cy="873331"/>
          </a:xfrm>
          <a:prstGeom prst="straightConnector1">
            <a:avLst/>
          </a:prstGeom>
          <a:ln w="571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pic>
        <p:nvPicPr>
          <p:cNvPr id="3" name="Picture 2"/>
          <p:cNvPicPr>
            <a:picLocks noChangeAspect="1"/>
          </p:cNvPicPr>
          <p:nvPr/>
        </p:nvPicPr>
        <p:blipFill>
          <a:blip r:embed="rId3">
            <a:grayscl/>
          </a:blip>
          <a:stretch>
            <a:fillRect/>
          </a:stretch>
        </p:blipFill>
        <p:spPr>
          <a:xfrm>
            <a:off x="4754068" y="3013408"/>
            <a:ext cx="2676422" cy="2431083"/>
          </a:xfrm>
          <a:prstGeom prst="rect">
            <a:avLst/>
          </a:prstGeom>
        </p:spPr>
      </p:pic>
      <p:sp>
        <p:nvSpPr>
          <p:cNvPr id="2" name="Rectangle 1"/>
          <p:cNvSpPr/>
          <p:nvPr/>
        </p:nvSpPr>
        <p:spPr>
          <a:xfrm>
            <a:off x="4179373" y="5368290"/>
            <a:ext cx="3807030" cy="5562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50" b="1" dirty="0">
                <a:solidFill>
                  <a:srgbClr val="7030A0"/>
                </a:solidFill>
              </a:rPr>
              <a:t>Nomothetic</a:t>
            </a:r>
          </a:p>
        </p:txBody>
      </p:sp>
      <p:sp>
        <p:nvSpPr>
          <p:cNvPr id="5" name="Rectangle 4">
            <a:extLst>
              <a:ext uri="{FF2B5EF4-FFF2-40B4-BE49-F238E27FC236}">
                <a16:creationId xmlns:a16="http://schemas.microsoft.com/office/drawing/2014/main" id="{8334F08F-4F5C-8A46-89AC-94648AC15091}"/>
              </a:ext>
            </a:extLst>
          </p:cNvPr>
          <p:cNvSpPr/>
          <p:nvPr/>
        </p:nvSpPr>
        <p:spPr>
          <a:xfrm>
            <a:off x="7027225" y="6564086"/>
            <a:ext cx="5323114" cy="2939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pitchFamily="2" charset="0"/>
              </a:rPr>
              <a:t>e.g., Beck &amp; Jackson, 2020ab, 2021a</a:t>
            </a:r>
          </a:p>
        </p:txBody>
      </p:sp>
    </p:spTree>
    <p:extLst>
      <p:ext uri="{BB962C8B-B14F-4D97-AF65-F5344CB8AC3E}">
        <p14:creationId xmlns:p14="http://schemas.microsoft.com/office/powerpoint/2010/main" val="1630498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677886" y="1240227"/>
            <a:ext cx="1598221" cy="641267"/>
          </a:xfrm>
          <a:prstGeom prst="rect">
            <a:avLst/>
          </a:prstGeom>
          <a:solidFill>
            <a:srgbClr val="0432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p>
        </p:txBody>
      </p:sp>
      <p:sp>
        <p:nvSpPr>
          <p:cNvPr id="8" name="Rectangle 7"/>
          <p:cNvSpPr/>
          <p:nvPr/>
        </p:nvSpPr>
        <p:spPr>
          <a:xfrm>
            <a:off x="3467225" y="1240228"/>
            <a:ext cx="1598221" cy="64126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p>
        </p:txBody>
      </p:sp>
      <p:sp>
        <p:nvSpPr>
          <p:cNvPr id="9" name="Rectangle 8"/>
          <p:cNvSpPr/>
          <p:nvPr/>
        </p:nvSpPr>
        <p:spPr>
          <a:xfrm>
            <a:off x="5283779" y="1240227"/>
            <a:ext cx="1598221" cy="64126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ysClr val="windowText" lastClr="000000"/>
              </a:solidFill>
            </a:endParaRPr>
          </a:p>
        </p:txBody>
      </p:sp>
      <p:sp>
        <p:nvSpPr>
          <p:cNvPr id="10" name="Rectangle 9"/>
          <p:cNvSpPr/>
          <p:nvPr/>
        </p:nvSpPr>
        <p:spPr>
          <a:xfrm>
            <a:off x="7073118" y="1240228"/>
            <a:ext cx="1598221" cy="641267"/>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p>
        </p:txBody>
      </p:sp>
      <p:sp>
        <p:nvSpPr>
          <p:cNvPr id="11" name="Rectangle 10"/>
          <p:cNvSpPr/>
          <p:nvPr/>
        </p:nvSpPr>
        <p:spPr>
          <a:xfrm>
            <a:off x="8889672" y="1240229"/>
            <a:ext cx="1598221" cy="641267"/>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p>
        </p:txBody>
      </p:sp>
      <p:cxnSp>
        <p:nvCxnSpPr>
          <p:cNvPr id="17" name="Straight Arrow Connector 16"/>
          <p:cNvCxnSpPr/>
          <p:nvPr/>
        </p:nvCxnSpPr>
        <p:spPr>
          <a:xfrm>
            <a:off x="2476996" y="2017073"/>
            <a:ext cx="1104405" cy="875807"/>
          </a:xfrm>
          <a:prstGeom prst="straightConnector1">
            <a:avLst/>
          </a:prstGeom>
          <a:ln w="571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H="1">
            <a:off x="8584377" y="2017072"/>
            <a:ext cx="1104405" cy="875807"/>
          </a:xfrm>
          <a:prstGeom prst="straightConnector1">
            <a:avLst/>
          </a:prstGeom>
          <a:ln w="571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4179374" y="2052696"/>
            <a:ext cx="555913" cy="840182"/>
          </a:xfrm>
          <a:prstGeom prst="straightConnector1">
            <a:avLst/>
          </a:prstGeom>
          <a:ln w="571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H="1">
            <a:off x="7430491" y="2050219"/>
            <a:ext cx="555913" cy="840182"/>
          </a:xfrm>
          <a:prstGeom prst="straightConnector1">
            <a:avLst/>
          </a:prstGeom>
          <a:ln w="571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6082578" y="2033646"/>
            <a:ext cx="620" cy="873331"/>
          </a:xfrm>
          <a:prstGeom prst="straightConnector1">
            <a:avLst/>
          </a:prstGeom>
          <a:ln w="571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4179373" y="5368290"/>
            <a:ext cx="3807030" cy="5562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50" b="1" dirty="0">
                <a:solidFill>
                  <a:srgbClr val="0432FF"/>
                </a:solidFill>
              </a:rPr>
              <a:t>Idiographic</a:t>
            </a:r>
          </a:p>
        </p:txBody>
      </p:sp>
      <p:pic>
        <p:nvPicPr>
          <p:cNvPr id="16" name="Picture 15"/>
          <p:cNvPicPr>
            <a:picLocks noChangeAspect="1"/>
          </p:cNvPicPr>
          <p:nvPr/>
        </p:nvPicPr>
        <p:blipFill>
          <a:blip r:embed="rId3"/>
          <a:stretch>
            <a:fillRect/>
          </a:stretch>
        </p:blipFill>
        <p:spPr>
          <a:xfrm>
            <a:off x="5110482" y="3139896"/>
            <a:ext cx="2019809" cy="2023110"/>
          </a:xfrm>
          <a:prstGeom prst="rect">
            <a:avLst/>
          </a:prstGeom>
        </p:spPr>
      </p:pic>
      <p:sp>
        <p:nvSpPr>
          <p:cNvPr id="15" name="Rectangle 14">
            <a:extLst>
              <a:ext uri="{FF2B5EF4-FFF2-40B4-BE49-F238E27FC236}">
                <a16:creationId xmlns:a16="http://schemas.microsoft.com/office/drawing/2014/main" id="{774BF549-C491-7046-B524-8562AABCCB41}"/>
              </a:ext>
            </a:extLst>
          </p:cNvPr>
          <p:cNvSpPr/>
          <p:nvPr/>
        </p:nvSpPr>
        <p:spPr>
          <a:xfrm>
            <a:off x="7027225" y="6564086"/>
            <a:ext cx="5323114" cy="2939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pitchFamily="2" charset="0"/>
              </a:rPr>
              <a:t>e.g., Beck &amp; Jackson, 2020ab, 2021a</a:t>
            </a:r>
          </a:p>
        </p:txBody>
      </p:sp>
    </p:spTree>
    <p:extLst>
      <p:ext uri="{BB962C8B-B14F-4D97-AF65-F5344CB8AC3E}">
        <p14:creationId xmlns:p14="http://schemas.microsoft.com/office/powerpoint/2010/main" val="409287679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89BB1A7-DD62-414C-8647-227DC0158642}"/>
              </a:ext>
            </a:extLst>
          </p:cNvPr>
          <p:cNvPicPr>
            <a:picLocks noChangeAspect="1"/>
          </p:cNvPicPr>
          <p:nvPr/>
        </p:nvPicPr>
        <p:blipFill>
          <a:blip r:embed="rId3"/>
          <a:stretch>
            <a:fillRect/>
          </a:stretch>
        </p:blipFill>
        <p:spPr>
          <a:xfrm>
            <a:off x="2462153" y="1796972"/>
            <a:ext cx="3264056" cy="3264056"/>
          </a:xfrm>
          <a:prstGeom prst="rect">
            <a:avLst/>
          </a:prstGeom>
        </p:spPr>
      </p:pic>
      <p:pic>
        <p:nvPicPr>
          <p:cNvPr id="35" name="Picture 34">
            <a:extLst>
              <a:ext uri="{FF2B5EF4-FFF2-40B4-BE49-F238E27FC236}">
                <a16:creationId xmlns:a16="http://schemas.microsoft.com/office/drawing/2014/main" id="{E5A36F0E-006E-AC4F-9612-E1172A7C844D}"/>
              </a:ext>
            </a:extLst>
          </p:cNvPr>
          <p:cNvPicPr>
            <a:picLocks noChangeAspect="1"/>
          </p:cNvPicPr>
          <p:nvPr/>
        </p:nvPicPr>
        <p:blipFill>
          <a:blip r:embed="rId4"/>
          <a:stretch>
            <a:fillRect/>
          </a:stretch>
        </p:blipFill>
        <p:spPr>
          <a:xfrm>
            <a:off x="7139889" y="1681535"/>
            <a:ext cx="2114433" cy="3494931"/>
          </a:xfrm>
          <a:prstGeom prst="rect">
            <a:avLst/>
          </a:prstGeom>
        </p:spPr>
      </p:pic>
      <p:sp>
        <p:nvSpPr>
          <p:cNvPr id="5" name="Rectangle 4">
            <a:extLst>
              <a:ext uri="{FF2B5EF4-FFF2-40B4-BE49-F238E27FC236}">
                <a16:creationId xmlns:a16="http://schemas.microsoft.com/office/drawing/2014/main" id="{7A711A9C-2650-8E4D-9442-7F397B37C7D8}"/>
              </a:ext>
            </a:extLst>
          </p:cNvPr>
          <p:cNvSpPr/>
          <p:nvPr/>
        </p:nvSpPr>
        <p:spPr>
          <a:xfrm>
            <a:off x="7027225" y="6564086"/>
            <a:ext cx="5323114" cy="2939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pitchFamily="2" charset="0"/>
              </a:rPr>
              <a:t>e.g., Beck &amp; Jackson, 2020ab, 2021a</a:t>
            </a:r>
          </a:p>
        </p:txBody>
      </p:sp>
    </p:spTree>
    <p:extLst>
      <p:ext uri="{BB962C8B-B14F-4D97-AF65-F5344CB8AC3E}">
        <p14:creationId xmlns:p14="http://schemas.microsoft.com/office/powerpoint/2010/main" val="3575836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a:extLst>
              <a:ext uri="{FF2B5EF4-FFF2-40B4-BE49-F238E27FC236}">
                <a16:creationId xmlns:a16="http://schemas.microsoft.com/office/drawing/2014/main" id="{48F14C8C-9CFD-5647-926F-BF9058B0DDCA}"/>
              </a:ext>
            </a:extLst>
          </p:cNvPr>
          <p:cNvGraphicFramePr>
            <a:graphicFrameLocks noGrp="1"/>
          </p:cNvGraphicFramePr>
          <p:nvPr/>
        </p:nvGraphicFramePr>
        <p:xfrm>
          <a:off x="1791628" y="2386982"/>
          <a:ext cx="3947531" cy="2787015"/>
        </p:xfrm>
        <a:graphic>
          <a:graphicData uri="http://schemas.openxmlformats.org/drawingml/2006/table">
            <a:tbl>
              <a:tblPr/>
              <a:tblGrid>
                <a:gridCol w="367991">
                  <a:extLst>
                    <a:ext uri="{9D8B030D-6E8A-4147-A177-3AD203B41FA5}">
                      <a16:colId xmlns:a16="http://schemas.microsoft.com/office/drawing/2014/main" val="3865082084"/>
                    </a:ext>
                  </a:extLst>
                </a:gridCol>
                <a:gridCol w="715908">
                  <a:extLst>
                    <a:ext uri="{9D8B030D-6E8A-4147-A177-3AD203B41FA5}">
                      <a16:colId xmlns:a16="http://schemas.microsoft.com/office/drawing/2014/main" val="1562168433"/>
                    </a:ext>
                  </a:extLst>
                </a:gridCol>
                <a:gridCol w="715908">
                  <a:extLst>
                    <a:ext uri="{9D8B030D-6E8A-4147-A177-3AD203B41FA5}">
                      <a16:colId xmlns:a16="http://schemas.microsoft.com/office/drawing/2014/main" val="2470718591"/>
                    </a:ext>
                  </a:extLst>
                </a:gridCol>
                <a:gridCol w="715908">
                  <a:extLst>
                    <a:ext uri="{9D8B030D-6E8A-4147-A177-3AD203B41FA5}">
                      <a16:colId xmlns:a16="http://schemas.microsoft.com/office/drawing/2014/main" val="2706837999"/>
                    </a:ext>
                  </a:extLst>
                </a:gridCol>
                <a:gridCol w="715908">
                  <a:extLst>
                    <a:ext uri="{9D8B030D-6E8A-4147-A177-3AD203B41FA5}">
                      <a16:colId xmlns:a16="http://schemas.microsoft.com/office/drawing/2014/main" val="1837199400"/>
                    </a:ext>
                  </a:extLst>
                </a:gridCol>
                <a:gridCol w="715908">
                  <a:extLst>
                    <a:ext uri="{9D8B030D-6E8A-4147-A177-3AD203B41FA5}">
                      <a16:colId xmlns:a16="http://schemas.microsoft.com/office/drawing/2014/main" val="4281058920"/>
                    </a:ext>
                  </a:extLst>
                </a:gridCol>
              </a:tblGrid>
              <a:tr h="203200">
                <a:tc>
                  <a:txBody>
                    <a:bodyPr/>
                    <a:lstStyle/>
                    <a:p>
                      <a:pPr algn="ctr" fontAlgn="b"/>
                      <a:r>
                        <a:rPr lang="en-US" sz="1600" b="1" i="0" u="none" strike="noStrike" dirty="0">
                          <a:solidFill>
                            <a:srgbClr val="000000"/>
                          </a:solidFill>
                          <a:effectLst/>
                          <a:latin typeface="Calibri" panose="020F0502020204030204" pitchFamily="34" charset="0"/>
                        </a:rPr>
                        <a:t>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dirty="0">
                          <a:solidFill>
                            <a:srgbClr val="000000"/>
                          </a:solidFill>
                          <a:effectLst/>
                          <a:latin typeface="Calibri" panose="020F0502020204030204" pitchFamily="34" charset="0"/>
                        </a:rPr>
                        <a:t>4</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dirty="0">
                          <a:solidFill>
                            <a:srgbClr val="000000"/>
                          </a:solidFill>
                          <a:effectLst/>
                          <a:latin typeface="Calibri" panose="020F0502020204030204" pitchFamily="34" charset="0"/>
                        </a:rPr>
                        <a:t>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a:solidFill>
                            <a:srgbClr val="000000"/>
                          </a:solidFill>
                          <a:effectLst/>
                          <a:latin typeface="Calibri" panose="020F0502020204030204" pitchFamily="34" charset="0"/>
                        </a:rPr>
                        <a:t>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a:solidFill>
                            <a:srgbClr val="000000"/>
                          </a:solidFill>
                          <a:effectLst/>
                          <a:latin typeface="Calibri" panose="020F0502020204030204" pitchFamily="34" charset="0"/>
                        </a:rPr>
                        <a:t>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dirty="0">
                          <a:solidFill>
                            <a:srgbClr val="000000"/>
                          </a:solidFill>
                          <a:effectLst/>
                          <a:latin typeface="Calibri" panose="020F0502020204030204" pitchFamily="34" charset="0"/>
                        </a:rPr>
                        <a:t>4</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60374815"/>
                  </a:ext>
                </a:extLst>
              </a:tr>
              <a:tr h="203200">
                <a:tc>
                  <a:txBody>
                    <a:bodyPr/>
                    <a:lstStyle/>
                    <a:p>
                      <a:pPr algn="ctr" fontAlgn="b"/>
                      <a:r>
                        <a:rPr lang="en-US" sz="1600" b="1" i="0" u="none" strike="noStrike" dirty="0">
                          <a:solidFill>
                            <a:srgbClr val="000000"/>
                          </a:solidFill>
                          <a:effectLst/>
                          <a:latin typeface="Calibri" panose="020F0502020204030204" pitchFamily="34" charset="0"/>
                        </a:rPr>
                        <a:t>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dirty="0">
                          <a:solidFill>
                            <a:srgbClr val="000000"/>
                          </a:solidFill>
                          <a:effectLst/>
                          <a:latin typeface="Calibri" panose="020F0502020204030204" pitchFamily="34" charset="0"/>
                        </a:rPr>
                        <a:t>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dirty="0">
                          <a:solidFill>
                            <a:srgbClr val="000000"/>
                          </a:solidFill>
                          <a:effectLst/>
                          <a:latin typeface="Calibri" panose="020F0502020204030204" pitchFamily="34" charset="0"/>
                        </a:rPr>
                        <a:t>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a:solidFill>
                            <a:srgbClr val="000000"/>
                          </a:solidFill>
                          <a:effectLst/>
                          <a:latin typeface="Calibri" panose="020F0502020204030204" pitchFamily="34" charset="0"/>
                        </a:rPr>
                        <a:t>4</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a:solidFill>
                            <a:srgbClr val="000000"/>
                          </a:solidFill>
                          <a:effectLst/>
                          <a:latin typeface="Calibri" panose="020F0502020204030204" pitchFamily="34" charset="0"/>
                        </a:rPr>
                        <a:t>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a:solidFill>
                            <a:srgbClr val="000000"/>
                          </a:solidFill>
                          <a:effectLst/>
                          <a:latin typeface="Calibri" panose="020F0502020204030204" pitchFamily="34" charset="0"/>
                        </a:rPr>
                        <a:t>4</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3758560"/>
                  </a:ext>
                </a:extLst>
              </a:tr>
              <a:tr h="203200">
                <a:tc>
                  <a:txBody>
                    <a:bodyPr/>
                    <a:lstStyle/>
                    <a:p>
                      <a:pPr algn="ctr" fontAlgn="b"/>
                      <a:r>
                        <a:rPr lang="en-US" sz="1600" b="1" i="0" u="none" strike="noStrike" dirty="0">
                          <a:solidFill>
                            <a:srgbClr val="000000"/>
                          </a:solidFill>
                          <a:effectLst/>
                          <a:latin typeface="Calibri" panose="020F0502020204030204" pitchFamily="34" charset="0"/>
                        </a:rPr>
                        <a:t>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a:solidFill>
                            <a:srgbClr val="000000"/>
                          </a:solidFill>
                          <a:effectLst/>
                          <a:latin typeface="Calibri" panose="020F0502020204030204" pitchFamily="34" charset="0"/>
                        </a:rPr>
                        <a:t>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dirty="0">
                          <a:solidFill>
                            <a:srgbClr val="000000"/>
                          </a:solidFill>
                          <a:effectLst/>
                          <a:latin typeface="Calibri" panose="020F0502020204030204" pitchFamily="34" charset="0"/>
                        </a:rPr>
                        <a:t>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a:solidFill>
                            <a:srgbClr val="000000"/>
                          </a:solidFill>
                          <a:effectLst/>
                          <a:latin typeface="Calibri" panose="020F0502020204030204" pitchFamily="34" charset="0"/>
                        </a:rPr>
                        <a:t>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a:solidFill>
                            <a:srgbClr val="000000"/>
                          </a:solidFill>
                          <a:effectLst/>
                          <a:latin typeface="Calibri" panose="020F0502020204030204" pitchFamily="34" charset="0"/>
                        </a:rPr>
                        <a:t>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a:solidFill>
                            <a:srgbClr val="000000"/>
                          </a:solidFill>
                          <a:effectLst/>
                          <a:latin typeface="Calibri" panose="020F0502020204030204" pitchFamily="34" charset="0"/>
                        </a:rPr>
                        <a:t>4</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71834321"/>
                  </a:ext>
                </a:extLst>
              </a:tr>
              <a:tr h="203200">
                <a:tc>
                  <a:txBody>
                    <a:bodyPr/>
                    <a:lstStyle/>
                    <a:p>
                      <a:pPr algn="ctr" fontAlgn="b"/>
                      <a:r>
                        <a:rPr lang="en-US" sz="1600" b="1" i="0" u="none" strike="noStrike" dirty="0">
                          <a:solidFill>
                            <a:srgbClr val="000000"/>
                          </a:solidFill>
                          <a:effectLst/>
                          <a:latin typeface="Calibri" panose="020F0502020204030204" pitchFamily="34" charset="0"/>
                        </a:rPr>
                        <a:t>4</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a:solidFill>
                            <a:srgbClr val="000000"/>
                          </a:solidFill>
                          <a:effectLst/>
                          <a:latin typeface="Calibri" panose="020F0502020204030204" pitchFamily="34" charset="0"/>
                        </a:rPr>
                        <a:t>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a:solidFill>
                            <a:srgbClr val="000000"/>
                          </a:solidFill>
                          <a:effectLst/>
                          <a:latin typeface="Calibri" panose="020F0502020204030204" pitchFamily="34" charset="0"/>
                        </a:rPr>
                        <a:t>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dirty="0">
                          <a:solidFill>
                            <a:srgbClr val="000000"/>
                          </a:solidFill>
                          <a:effectLst/>
                          <a:latin typeface="Calibri" panose="020F0502020204030204" pitchFamily="34" charset="0"/>
                        </a:rPr>
                        <a:t>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a:solidFill>
                            <a:srgbClr val="000000"/>
                          </a:solidFill>
                          <a:effectLst/>
                          <a:latin typeface="Calibri" panose="020F0502020204030204" pitchFamily="34" charset="0"/>
                        </a:rPr>
                        <a:t>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a:solidFill>
                            <a:srgbClr val="000000"/>
                          </a:solidFill>
                          <a:effectLst/>
                          <a:latin typeface="Calibri" panose="020F0502020204030204" pitchFamily="34" charset="0"/>
                        </a:rPr>
                        <a:t>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82504469"/>
                  </a:ext>
                </a:extLst>
              </a:tr>
              <a:tr h="203200">
                <a:tc>
                  <a:txBody>
                    <a:bodyPr/>
                    <a:lstStyle/>
                    <a:p>
                      <a:pPr algn="ctr" fontAlgn="b"/>
                      <a:r>
                        <a:rPr lang="en-US" sz="1600" b="1" i="0" u="none" strike="noStrike" dirty="0">
                          <a:solidFill>
                            <a:srgbClr val="000000"/>
                          </a:solidFill>
                          <a:effectLst/>
                          <a:latin typeface="Calibri" panose="020F0502020204030204" pitchFamily="34" charset="0"/>
                        </a:rPr>
                        <a:t>5</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dirty="0">
                          <a:solidFill>
                            <a:srgbClr val="000000"/>
                          </a:solidFill>
                          <a:effectLst/>
                          <a:latin typeface="Calibri" panose="020F0502020204030204" pitchFamily="34" charset="0"/>
                        </a:rPr>
                        <a:t>4</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a:solidFill>
                            <a:srgbClr val="000000"/>
                          </a:solidFill>
                          <a:effectLst/>
                          <a:latin typeface="Calibri" panose="020F0502020204030204" pitchFamily="34" charset="0"/>
                        </a:rPr>
                        <a:t>4</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dirty="0">
                          <a:solidFill>
                            <a:srgbClr val="000000"/>
                          </a:solidFill>
                          <a:effectLst/>
                          <a:latin typeface="Calibri" panose="020F0502020204030204" pitchFamily="34" charset="0"/>
                        </a:rPr>
                        <a:t>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dirty="0">
                          <a:solidFill>
                            <a:srgbClr val="000000"/>
                          </a:solidFill>
                          <a:effectLst/>
                          <a:latin typeface="Calibri" panose="020F0502020204030204" pitchFamily="34" charset="0"/>
                        </a:rPr>
                        <a:t>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a:solidFill>
                            <a:srgbClr val="000000"/>
                          </a:solidFill>
                          <a:effectLst/>
                          <a:latin typeface="Calibri" panose="020F0502020204030204" pitchFamily="34" charset="0"/>
                        </a:rPr>
                        <a:t>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84904434"/>
                  </a:ext>
                </a:extLst>
              </a:tr>
              <a:tr h="203200">
                <a:tc>
                  <a:txBody>
                    <a:bodyPr/>
                    <a:lstStyle/>
                    <a:p>
                      <a:pPr algn="ctr" fontAlgn="b"/>
                      <a:r>
                        <a:rPr lang="en-US" sz="1600" b="1" i="0" u="none" strike="noStrike" dirty="0">
                          <a:solidFill>
                            <a:srgbClr val="000000"/>
                          </a:solidFill>
                          <a:effectLst/>
                          <a:latin typeface="Calibri" panose="020F0502020204030204" pitchFamily="34" charset="0"/>
                        </a:rPr>
                        <a:t>6</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dirty="0">
                          <a:solidFill>
                            <a:srgbClr val="000000"/>
                          </a:solidFill>
                          <a:effectLst/>
                          <a:latin typeface="Calibri" panose="020F0502020204030204" pitchFamily="34" charset="0"/>
                        </a:rPr>
                        <a:t>4</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a:solidFill>
                            <a:srgbClr val="000000"/>
                          </a:solidFill>
                          <a:effectLst/>
                          <a:latin typeface="Calibri" panose="020F0502020204030204" pitchFamily="34" charset="0"/>
                        </a:rPr>
                        <a:t>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a:solidFill>
                            <a:srgbClr val="000000"/>
                          </a:solidFill>
                          <a:effectLst/>
                          <a:latin typeface="Calibri" panose="020F0502020204030204" pitchFamily="34" charset="0"/>
                        </a:rPr>
                        <a:t>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dirty="0">
                          <a:solidFill>
                            <a:srgbClr val="000000"/>
                          </a:solidFill>
                          <a:effectLst/>
                          <a:latin typeface="Calibri" panose="020F0502020204030204" pitchFamily="34" charset="0"/>
                        </a:rPr>
                        <a:t>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a:solidFill>
                            <a:srgbClr val="000000"/>
                          </a:solidFill>
                          <a:effectLst/>
                          <a:latin typeface="Calibri" panose="020F0502020204030204" pitchFamily="34" charset="0"/>
                        </a:rPr>
                        <a:t>4</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04833396"/>
                  </a:ext>
                </a:extLst>
              </a:tr>
              <a:tr h="203200">
                <a:tc>
                  <a:txBody>
                    <a:bodyPr/>
                    <a:lstStyle/>
                    <a:p>
                      <a:pPr algn="ctr" fontAlgn="b"/>
                      <a:r>
                        <a:rPr lang="en-US" sz="1600" b="1" i="0" u="none" strike="noStrike" dirty="0">
                          <a:solidFill>
                            <a:srgbClr val="000000"/>
                          </a:solidFill>
                          <a:effectLst/>
                          <a:latin typeface="Calibri" panose="020F0502020204030204" pitchFamily="34" charset="0"/>
                        </a:rPr>
                        <a:t>7</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a:solidFill>
                            <a:srgbClr val="000000"/>
                          </a:solidFill>
                          <a:effectLst/>
                          <a:latin typeface="Calibri" panose="020F0502020204030204" pitchFamily="34" charset="0"/>
                        </a:rPr>
                        <a:t>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dirty="0">
                          <a:solidFill>
                            <a:srgbClr val="000000"/>
                          </a:solidFill>
                          <a:effectLst/>
                          <a:latin typeface="Calibri" panose="020F0502020204030204" pitchFamily="34" charset="0"/>
                        </a:rPr>
                        <a:t>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dirty="0">
                          <a:solidFill>
                            <a:srgbClr val="000000"/>
                          </a:solidFill>
                          <a:effectLst/>
                          <a:latin typeface="Calibri" panose="020F0502020204030204" pitchFamily="34" charset="0"/>
                        </a:rPr>
                        <a:t>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dirty="0">
                          <a:solidFill>
                            <a:srgbClr val="000000"/>
                          </a:solidFill>
                          <a:effectLst/>
                          <a:latin typeface="Calibri" panose="020F0502020204030204" pitchFamily="34" charset="0"/>
                        </a:rPr>
                        <a:t>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dirty="0">
                          <a:solidFill>
                            <a:srgbClr val="000000"/>
                          </a:solidFill>
                          <a:effectLst/>
                          <a:latin typeface="Calibri" panose="020F0502020204030204" pitchFamily="34" charset="0"/>
                        </a:rPr>
                        <a:t>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67044599"/>
                  </a:ext>
                </a:extLst>
              </a:tr>
              <a:tr h="203200">
                <a:tc>
                  <a:txBody>
                    <a:bodyPr/>
                    <a:lstStyle/>
                    <a:p>
                      <a:pPr algn="ctr" fontAlgn="b"/>
                      <a:r>
                        <a:rPr lang="en-US" sz="1600" b="1" i="0" u="none" strike="noStrike" dirty="0">
                          <a:solidFill>
                            <a:srgbClr val="000000"/>
                          </a:solidFill>
                          <a:effectLst/>
                          <a:latin typeface="Calibri" panose="020F0502020204030204" pitchFamily="34" charset="0"/>
                        </a:rPr>
                        <a:t>8</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a:solidFill>
                            <a:srgbClr val="000000"/>
                          </a:solidFill>
                          <a:effectLst/>
                          <a:latin typeface="Calibri" panose="020F0502020204030204" pitchFamily="34" charset="0"/>
                        </a:rPr>
                        <a:t>4</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a:solidFill>
                            <a:srgbClr val="000000"/>
                          </a:solidFill>
                          <a:effectLst/>
                          <a:latin typeface="Calibri" panose="020F0502020204030204" pitchFamily="34" charset="0"/>
                        </a:rPr>
                        <a:t>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dirty="0">
                          <a:solidFill>
                            <a:srgbClr val="000000"/>
                          </a:solidFill>
                          <a:effectLst/>
                          <a:latin typeface="Calibri" panose="020F0502020204030204" pitchFamily="34" charset="0"/>
                        </a:rPr>
                        <a:t>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a:solidFill>
                            <a:srgbClr val="000000"/>
                          </a:solidFill>
                          <a:effectLst/>
                          <a:latin typeface="Calibri" panose="020F0502020204030204" pitchFamily="34" charset="0"/>
                        </a:rPr>
                        <a:t>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dirty="0">
                          <a:solidFill>
                            <a:srgbClr val="000000"/>
                          </a:solidFill>
                          <a:effectLst/>
                          <a:latin typeface="Calibri" panose="020F0502020204030204" pitchFamily="34" charset="0"/>
                        </a:rPr>
                        <a:t>4</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7062569"/>
                  </a:ext>
                </a:extLst>
              </a:tr>
              <a:tr h="203200">
                <a:tc>
                  <a:txBody>
                    <a:bodyPr/>
                    <a:lstStyle/>
                    <a:p>
                      <a:pPr algn="ctr" fontAlgn="b"/>
                      <a:r>
                        <a:rPr lang="en-US" sz="1600" b="1" i="0" u="none" strike="noStrike" dirty="0">
                          <a:solidFill>
                            <a:srgbClr val="000000"/>
                          </a:solidFill>
                          <a:effectLst/>
                          <a:latin typeface="Calibri" panose="020F0502020204030204" pitchFamily="34" charset="0"/>
                        </a:rPr>
                        <a:t>9</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a:solidFill>
                            <a:srgbClr val="000000"/>
                          </a:solidFill>
                          <a:effectLst/>
                          <a:latin typeface="Calibri" panose="020F0502020204030204" pitchFamily="34" charset="0"/>
                        </a:rPr>
                        <a:t>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a:solidFill>
                            <a:srgbClr val="000000"/>
                          </a:solidFill>
                          <a:effectLst/>
                          <a:latin typeface="Calibri" panose="020F0502020204030204" pitchFamily="34" charset="0"/>
                        </a:rPr>
                        <a:t>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dirty="0">
                          <a:solidFill>
                            <a:srgbClr val="000000"/>
                          </a:solidFill>
                          <a:effectLst/>
                          <a:latin typeface="Calibri" panose="020F0502020204030204" pitchFamily="34" charset="0"/>
                        </a:rPr>
                        <a:t>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dirty="0">
                          <a:solidFill>
                            <a:srgbClr val="000000"/>
                          </a:solidFill>
                          <a:effectLst/>
                          <a:latin typeface="Calibri" panose="020F0502020204030204" pitchFamily="34" charset="0"/>
                        </a:rPr>
                        <a:t>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dirty="0">
                          <a:solidFill>
                            <a:srgbClr val="000000"/>
                          </a:solidFill>
                          <a:effectLst/>
                          <a:latin typeface="Calibri" panose="020F0502020204030204" pitchFamily="34" charset="0"/>
                        </a:rPr>
                        <a:t>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8544229"/>
                  </a:ext>
                </a:extLst>
              </a:tr>
              <a:tr h="203200">
                <a:tc>
                  <a:txBody>
                    <a:bodyPr/>
                    <a:lstStyle/>
                    <a:p>
                      <a:pPr algn="ctr" fontAlgn="b"/>
                      <a:r>
                        <a:rPr lang="en-US" sz="1600" b="1" i="0" u="none" strike="noStrike" dirty="0">
                          <a:solidFill>
                            <a:srgbClr val="000000"/>
                          </a:solidFill>
                          <a:effectLst/>
                          <a:latin typeface="Calibri" panose="020F0502020204030204" pitchFamily="34" charset="0"/>
                        </a:rPr>
                        <a:t>10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a:solidFill>
                            <a:srgbClr val="000000"/>
                          </a:solidFill>
                          <a:effectLst/>
                          <a:latin typeface="Calibri" panose="020F0502020204030204" pitchFamily="34" charset="0"/>
                        </a:rPr>
                        <a:t>4</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a:solidFill>
                            <a:srgbClr val="000000"/>
                          </a:solidFill>
                          <a:effectLst/>
                          <a:latin typeface="Calibri" panose="020F0502020204030204" pitchFamily="34" charset="0"/>
                        </a:rPr>
                        <a:t>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a:solidFill>
                            <a:srgbClr val="000000"/>
                          </a:solidFill>
                          <a:effectLst/>
                          <a:latin typeface="Calibri" panose="020F0502020204030204" pitchFamily="34" charset="0"/>
                        </a:rPr>
                        <a:t>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a:solidFill>
                            <a:srgbClr val="000000"/>
                          </a:solidFill>
                          <a:effectLst/>
                          <a:latin typeface="Calibri" panose="020F0502020204030204" pitchFamily="34" charset="0"/>
                        </a:rPr>
                        <a:t>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dirty="0">
                          <a:solidFill>
                            <a:srgbClr val="000000"/>
                          </a:solidFill>
                          <a:effectLst/>
                          <a:latin typeface="Calibri" panose="020F0502020204030204" pitchFamily="34" charset="0"/>
                        </a:rPr>
                        <a:t>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66539059"/>
                  </a:ext>
                </a:extLst>
              </a:tr>
              <a:tr h="203200">
                <a:tc>
                  <a:txBody>
                    <a:bodyPr/>
                    <a:lstStyle/>
                    <a:p>
                      <a:pPr algn="ctr" fontAlgn="b"/>
                      <a:r>
                        <a:rPr lang="en-US" sz="1600" b="1" i="0" u="none" strike="noStrike" dirty="0">
                          <a:solidFill>
                            <a:srgbClr val="000000"/>
                          </a:solidFill>
                          <a:effectLst/>
                          <a:latin typeface="Calibri" panose="020F0502020204030204" pitchFamily="34" charset="0"/>
                        </a:rPr>
                        <a:t>11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a:solidFill>
                            <a:srgbClr val="000000"/>
                          </a:solidFill>
                          <a:effectLst/>
                          <a:latin typeface="Calibri" panose="020F0502020204030204" pitchFamily="34" charset="0"/>
                        </a:rPr>
                        <a:t>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a:solidFill>
                            <a:srgbClr val="000000"/>
                          </a:solidFill>
                          <a:effectLst/>
                          <a:latin typeface="Calibri" panose="020F0502020204030204" pitchFamily="34" charset="0"/>
                        </a:rPr>
                        <a:t>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a:solidFill>
                            <a:srgbClr val="000000"/>
                          </a:solidFill>
                          <a:effectLst/>
                          <a:latin typeface="Calibri" panose="020F0502020204030204" pitchFamily="34" charset="0"/>
                        </a:rPr>
                        <a:t>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a:solidFill>
                            <a:srgbClr val="000000"/>
                          </a:solidFill>
                          <a:effectLst/>
                          <a:latin typeface="Calibri" panose="020F0502020204030204" pitchFamily="34" charset="0"/>
                        </a:rPr>
                        <a:t>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dirty="0">
                          <a:solidFill>
                            <a:srgbClr val="000000"/>
                          </a:solidFill>
                          <a:effectLst/>
                          <a:latin typeface="Calibri" panose="020F0502020204030204" pitchFamily="34" charset="0"/>
                        </a:rPr>
                        <a:t>5</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14704596"/>
                  </a:ext>
                </a:extLst>
              </a:tr>
            </a:tbl>
          </a:graphicData>
        </a:graphic>
      </p:graphicFrame>
      <p:sp>
        <p:nvSpPr>
          <p:cNvPr id="7" name="Rectangle 6">
            <a:extLst>
              <a:ext uri="{FF2B5EF4-FFF2-40B4-BE49-F238E27FC236}">
                <a16:creationId xmlns:a16="http://schemas.microsoft.com/office/drawing/2014/main" id="{AF66C099-D4D3-8C48-A192-12AC4213F04B}"/>
              </a:ext>
            </a:extLst>
          </p:cNvPr>
          <p:cNvSpPr/>
          <p:nvPr/>
        </p:nvSpPr>
        <p:spPr>
          <a:xfrm>
            <a:off x="2214165" y="1728305"/>
            <a:ext cx="640080" cy="640080"/>
          </a:xfrm>
          <a:prstGeom prst="rect">
            <a:avLst/>
          </a:prstGeom>
          <a:solidFill>
            <a:srgbClr val="302E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dirty="0"/>
              <a:t>E</a:t>
            </a:r>
          </a:p>
        </p:txBody>
      </p:sp>
      <p:sp>
        <p:nvSpPr>
          <p:cNvPr id="8" name="Rectangle 7">
            <a:extLst>
              <a:ext uri="{FF2B5EF4-FFF2-40B4-BE49-F238E27FC236}">
                <a16:creationId xmlns:a16="http://schemas.microsoft.com/office/drawing/2014/main" id="{9550A7C2-D936-F74A-A628-5E5DF9258B47}"/>
              </a:ext>
            </a:extLst>
          </p:cNvPr>
          <p:cNvSpPr/>
          <p:nvPr/>
        </p:nvSpPr>
        <p:spPr>
          <a:xfrm>
            <a:off x="4354539" y="1728305"/>
            <a:ext cx="640080" cy="64008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dirty="0"/>
              <a:t>N</a:t>
            </a:r>
          </a:p>
        </p:txBody>
      </p:sp>
      <p:sp>
        <p:nvSpPr>
          <p:cNvPr id="9" name="Rectangle 8">
            <a:extLst>
              <a:ext uri="{FF2B5EF4-FFF2-40B4-BE49-F238E27FC236}">
                <a16:creationId xmlns:a16="http://schemas.microsoft.com/office/drawing/2014/main" id="{85693F38-E353-C347-82A2-BF2B3E311826}"/>
              </a:ext>
            </a:extLst>
          </p:cNvPr>
          <p:cNvSpPr/>
          <p:nvPr/>
        </p:nvSpPr>
        <p:spPr>
          <a:xfrm>
            <a:off x="3641081" y="1728305"/>
            <a:ext cx="640080" cy="64008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dirty="0"/>
              <a:t>C</a:t>
            </a:r>
          </a:p>
        </p:txBody>
      </p:sp>
      <p:sp>
        <p:nvSpPr>
          <p:cNvPr id="10" name="Rectangle 9">
            <a:extLst>
              <a:ext uri="{FF2B5EF4-FFF2-40B4-BE49-F238E27FC236}">
                <a16:creationId xmlns:a16="http://schemas.microsoft.com/office/drawing/2014/main" id="{4667582E-2D9A-C348-83FE-599A59FFD1B9}"/>
              </a:ext>
            </a:extLst>
          </p:cNvPr>
          <p:cNvSpPr/>
          <p:nvPr/>
        </p:nvSpPr>
        <p:spPr>
          <a:xfrm>
            <a:off x="2927623" y="1728305"/>
            <a:ext cx="640080" cy="6400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dirty="0"/>
              <a:t>A</a:t>
            </a:r>
          </a:p>
        </p:txBody>
      </p:sp>
      <p:sp>
        <p:nvSpPr>
          <p:cNvPr id="11" name="Rectangle 10">
            <a:extLst>
              <a:ext uri="{FF2B5EF4-FFF2-40B4-BE49-F238E27FC236}">
                <a16:creationId xmlns:a16="http://schemas.microsoft.com/office/drawing/2014/main" id="{EE094ED3-9471-B048-B5B3-3C14E6636C8F}"/>
              </a:ext>
            </a:extLst>
          </p:cNvPr>
          <p:cNvSpPr/>
          <p:nvPr/>
        </p:nvSpPr>
        <p:spPr>
          <a:xfrm>
            <a:off x="5067996" y="1728305"/>
            <a:ext cx="640080" cy="64008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dirty="0"/>
              <a:t>O</a:t>
            </a:r>
          </a:p>
        </p:txBody>
      </p:sp>
      <p:graphicFrame>
        <p:nvGraphicFramePr>
          <p:cNvPr id="13" name="Table 12">
            <a:extLst>
              <a:ext uri="{FF2B5EF4-FFF2-40B4-BE49-F238E27FC236}">
                <a16:creationId xmlns:a16="http://schemas.microsoft.com/office/drawing/2014/main" id="{6ECB60FB-2A3E-624A-A69E-8F24F7FA4C98}"/>
              </a:ext>
            </a:extLst>
          </p:cNvPr>
          <p:cNvGraphicFramePr>
            <a:graphicFrameLocks noGrp="1"/>
          </p:cNvGraphicFramePr>
          <p:nvPr/>
        </p:nvGraphicFramePr>
        <p:xfrm>
          <a:off x="6452846" y="2386980"/>
          <a:ext cx="3668745" cy="2787015"/>
        </p:xfrm>
        <a:graphic>
          <a:graphicData uri="http://schemas.openxmlformats.org/drawingml/2006/table">
            <a:tbl>
              <a:tblPr/>
              <a:tblGrid>
                <a:gridCol w="733749">
                  <a:extLst>
                    <a:ext uri="{9D8B030D-6E8A-4147-A177-3AD203B41FA5}">
                      <a16:colId xmlns:a16="http://schemas.microsoft.com/office/drawing/2014/main" val="1455399611"/>
                    </a:ext>
                  </a:extLst>
                </a:gridCol>
                <a:gridCol w="733749">
                  <a:extLst>
                    <a:ext uri="{9D8B030D-6E8A-4147-A177-3AD203B41FA5}">
                      <a16:colId xmlns:a16="http://schemas.microsoft.com/office/drawing/2014/main" val="3715608488"/>
                    </a:ext>
                  </a:extLst>
                </a:gridCol>
                <a:gridCol w="733749">
                  <a:extLst>
                    <a:ext uri="{9D8B030D-6E8A-4147-A177-3AD203B41FA5}">
                      <a16:colId xmlns:a16="http://schemas.microsoft.com/office/drawing/2014/main" val="2244397548"/>
                    </a:ext>
                  </a:extLst>
                </a:gridCol>
                <a:gridCol w="733749">
                  <a:extLst>
                    <a:ext uri="{9D8B030D-6E8A-4147-A177-3AD203B41FA5}">
                      <a16:colId xmlns:a16="http://schemas.microsoft.com/office/drawing/2014/main" val="3519392124"/>
                    </a:ext>
                  </a:extLst>
                </a:gridCol>
                <a:gridCol w="733749">
                  <a:extLst>
                    <a:ext uri="{9D8B030D-6E8A-4147-A177-3AD203B41FA5}">
                      <a16:colId xmlns:a16="http://schemas.microsoft.com/office/drawing/2014/main" val="2063196741"/>
                    </a:ext>
                  </a:extLst>
                </a:gridCol>
              </a:tblGrid>
              <a:tr h="557403">
                <a:tc>
                  <a:txBody>
                    <a:bodyPr/>
                    <a:lstStyle/>
                    <a:p>
                      <a:pPr algn="ctr" fontAlgn="b"/>
                      <a:endParaRPr lang="en-US" sz="1600" b="1" i="0" u="none" strike="noStrike">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n-US" sz="1600" b="1" i="0" u="none" strike="noStrike">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n-US" sz="1600" b="1" i="0" u="none" strike="noStrike">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n-US" sz="1600" b="1" i="0" u="none" strike="noStrike">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n-US" sz="1600" b="1"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73730523"/>
                  </a:ext>
                </a:extLst>
              </a:tr>
              <a:tr h="557403">
                <a:tc>
                  <a:txBody>
                    <a:bodyPr/>
                    <a:lstStyle/>
                    <a:p>
                      <a:pPr algn="ctr" fontAlgn="b"/>
                      <a:r>
                        <a:rPr lang="en-US" sz="1600" b="1" i="0" u="none" strike="noStrike" dirty="0">
                          <a:solidFill>
                            <a:srgbClr val="000000"/>
                          </a:solidFill>
                          <a:effectLst/>
                          <a:latin typeface="Calibri" panose="020F0502020204030204" pitchFamily="34" charset="0"/>
                        </a:rPr>
                        <a:t>0.02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n-US" sz="1600" b="1" i="0" u="none" strike="noStrike">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n-US" sz="1600" b="1" i="0" u="none" strike="noStrike">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n-US" sz="1600" b="1"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39597656"/>
                  </a:ext>
                </a:extLst>
              </a:tr>
              <a:tr h="557403">
                <a:tc>
                  <a:txBody>
                    <a:bodyPr/>
                    <a:lstStyle/>
                    <a:p>
                      <a:pPr algn="ctr" fontAlgn="b"/>
                      <a:r>
                        <a:rPr lang="en-US" sz="1600" b="1" i="0" u="none" strike="noStrike" dirty="0">
                          <a:solidFill>
                            <a:srgbClr val="000000"/>
                          </a:solidFill>
                          <a:effectLst/>
                          <a:latin typeface="Calibri" panose="020F0502020204030204" pitchFamily="34" charset="0"/>
                        </a:rPr>
                        <a:t>-0.05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a:solidFill>
                            <a:srgbClr val="000000"/>
                          </a:solidFill>
                          <a:effectLst/>
                          <a:latin typeface="Calibri" panose="020F0502020204030204" pitchFamily="34" charset="0"/>
                        </a:rPr>
                        <a:t>0.08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n-US" sz="1600" b="1"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n-US" sz="1600" b="1"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53178715"/>
                  </a:ext>
                </a:extLst>
              </a:tr>
              <a:tr h="557403">
                <a:tc>
                  <a:txBody>
                    <a:bodyPr/>
                    <a:lstStyle/>
                    <a:p>
                      <a:pPr algn="ctr" fontAlgn="b"/>
                      <a:r>
                        <a:rPr lang="en-US" sz="1600" b="1" i="0" u="none" strike="noStrike">
                          <a:solidFill>
                            <a:srgbClr val="000000"/>
                          </a:solidFill>
                          <a:effectLst/>
                          <a:latin typeface="Calibri" panose="020F0502020204030204" pitchFamily="34" charset="0"/>
                        </a:rPr>
                        <a:t>0.64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dirty="0">
                          <a:solidFill>
                            <a:srgbClr val="000000"/>
                          </a:solidFill>
                          <a:effectLst/>
                          <a:latin typeface="Calibri" panose="020F0502020204030204" pitchFamily="34" charset="0"/>
                        </a:rPr>
                        <a:t>-0.12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a:solidFill>
                            <a:srgbClr val="000000"/>
                          </a:solidFill>
                          <a:effectLst/>
                          <a:latin typeface="Calibri" panose="020F0502020204030204" pitchFamily="34" charset="0"/>
                        </a:rPr>
                        <a:t>-0.10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n-US" sz="1600" b="1"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41363252"/>
                  </a:ext>
                </a:extLst>
              </a:tr>
              <a:tr h="557403">
                <a:tc>
                  <a:txBody>
                    <a:bodyPr/>
                    <a:lstStyle/>
                    <a:p>
                      <a:pPr algn="ctr" fontAlgn="b"/>
                      <a:r>
                        <a:rPr lang="en-US" sz="1600" b="1" i="0" u="none" strike="noStrike" dirty="0">
                          <a:solidFill>
                            <a:srgbClr val="000000"/>
                          </a:solidFill>
                          <a:effectLst/>
                          <a:latin typeface="Calibri" panose="020F0502020204030204" pitchFamily="34" charset="0"/>
                        </a:rPr>
                        <a:t>0.26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dirty="0">
                          <a:solidFill>
                            <a:srgbClr val="000000"/>
                          </a:solidFill>
                          <a:effectLst/>
                          <a:latin typeface="Calibri" panose="020F0502020204030204" pitchFamily="34" charset="0"/>
                        </a:rPr>
                        <a:t>-0.27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dirty="0">
                          <a:solidFill>
                            <a:srgbClr val="000000"/>
                          </a:solidFill>
                          <a:effectLst/>
                          <a:latin typeface="Calibri" panose="020F0502020204030204" pitchFamily="34" charset="0"/>
                        </a:rPr>
                        <a:t>0.43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dirty="0">
                          <a:solidFill>
                            <a:srgbClr val="000000"/>
                          </a:solidFill>
                          <a:effectLst/>
                          <a:latin typeface="Calibri" panose="020F0502020204030204" pitchFamily="34" charset="0"/>
                        </a:rPr>
                        <a:t>0.07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0604552"/>
                  </a:ext>
                </a:extLst>
              </a:tr>
            </a:tbl>
          </a:graphicData>
        </a:graphic>
      </p:graphicFrame>
      <p:sp>
        <p:nvSpPr>
          <p:cNvPr id="19" name="Rectangle 18">
            <a:extLst>
              <a:ext uri="{FF2B5EF4-FFF2-40B4-BE49-F238E27FC236}">
                <a16:creationId xmlns:a16="http://schemas.microsoft.com/office/drawing/2014/main" id="{EB890D59-339F-1A43-B40C-133CC18875BF}"/>
              </a:ext>
            </a:extLst>
          </p:cNvPr>
          <p:cNvSpPr/>
          <p:nvPr/>
        </p:nvSpPr>
        <p:spPr>
          <a:xfrm>
            <a:off x="6535001" y="1684006"/>
            <a:ext cx="640080" cy="640080"/>
          </a:xfrm>
          <a:prstGeom prst="rect">
            <a:avLst/>
          </a:prstGeom>
          <a:solidFill>
            <a:srgbClr val="302E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dirty="0"/>
              <a:t>E</a:t>
            </a:r>
          </a:p>
        </p:txBody>
      </p:sp>
      <p:sp>
        <p:nvSpPr>
          <p:cNvPr id="20" name="Rectangle 19">
            <a:extLst>
              <a:ext uri="{FF2B5EF4-FFF2-40B4-BE49-F238E27FC236}">
                <a16:creationId xmlns:a16="http://schemas.microsoft.com/office/drawing/2014/main" id="{0089250F-C72F-C14C-B98C-2A8DD58F3921}"/>
              </a:ext>
            </a:extLst>
          </p:cNvPr>
          <p:cNvSpPr/>
          <p:nvPr/>
        </p:nvSpPr>
        <p:spPr>
          <a:xfrm>
            <a:off x="8675375" y="1684006"/>
            <a:ext cx="640080" cy="64008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dirty="0"/>
              <a:t>N</a:t>
            </a:r>
          </a:p>
        </p:txBody>
      </p:sp>
      <p:sp>
        <p:nvSpPr>
          <p:cNvPr id="21" name="Rectangle 20">
            <a:extLst>
              <a:ext uri="{FF2B5EF4-FFF2-40B4-BE49-F238E27FC236}">
                <a16:creationId xmlns:a16="http://schemas.microsoft.com/office/drawing/2014/main" id="{012DD900-E0C3-7544-811E-0819B3262178}"/>
              </a:ext>
            </a:extLst>
          </p:cNvPr>
          <p:cNvSpPr/>
          <p:nvPr/>
        </p:nvSpPr>
        <p:spPr>
          <a:xfrm>
            <a:off x="7961917" y="1684006"/>
            <a:ext cx="640080" cy="64008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dirty="0"/>
              <a:t>C</a:t>
            </a:r>
          </a:p>
        </p:txBody>
      </p:sp>
      <p:sp>
        <p:nvSpPr>
          <p:cNvPr id="22" name="Rectangle 21">
            <a:extLst>
              <a:ext uri="{FF2B5EF4-FFF2-40B4-BE49-F238E27FC236}">
                <a16:creationId xmlns:a16="http://schemas.microsoft.com/office/drawing/2014/main" id="{DB9CB05E-9B20-EB49-ACAA-F7703F362505}"/>
              </a:ext>
            </a:extLst>
          </p:cNvPr>
          <p:cNvSpPr/>
          <p:nvPr/>
        </p:nvSpPr>
        <p:spPr>
          <a:xfrm>
            <a:off x="7248459" y="1684006"/>
            <a:ext cx="640080" cy="6400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dirty="0"/>
              <a:t>A</a:t>
            </a:r>
          </a:p>
        </p:txBody>
      </p:sp>
      <p:sp>
        <p:nvSpPr>
          <p:cNvPr id="23" name="Rectangle 22">
            <a:extLst>
              <a:ext uri="{FF2B5EF4-FFF2-40B4-BE49-F238E27FC236}">
                <a16:creationId xmlns:a16="http://schemas.microsoft.com/office/drawing/2014/main" id="{E745E484-A35B-5949-BB03-B7543FE3FAEC}"/>
              </a:ext>
            </a:extLst>
          </p:cNvPr>
          <p:cNvSpPr/>
          <p:nvPr/>
        </p:nvSpPr>
        <p:spPr>
          <a:xfrm>
            <a:off x="9388832" y="1684006"/>
            <a:ext cx="640080" cy="64008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dirty="0"/>
              <a:t>O</a:t>
            </a:r>
          </a:p>
        </p:txBody>
      </p:sp>
      <p:sp>
        <p:nvSpPr>
          <p:cNvPr id="30" name="Rectangle 29">
            <a:extLst>
              <a:ext uri="{FF2B5EF4-FFF2-40B4-BE49-F238E27FC236}">
                <a16:creationId xmlns:a16="http://schemas.microsoft.com/office/drawing/2014/main" id="{17B9DA5B-5229-444F-8942-3C1FB08CE0BB}"/>
              </a:ext>
            </a:extLst>
          </p:cNvPr>
          <p:cNvSpPr/>
          <p:nvPr/>
        </p:nvSpPr>
        <p:spPr>
          <a:xfrm>
            <a:off x="5984874" y="2475571"/>
            <a:ext cx="389906" cy="380057"/>
          </a:xfrm>
          <a:prstGeom prst="rect">
            <a:avLst/>
          </a:prstGeom>
          <a:solidFill>
            <a:srgbClr val="302E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E</a:t>
            </a:r>
          </a:p>
        </p:txBody>
      </p:sp>
      <p:sp>
        <p:nvSpPr>
          <p:cNvPr id="31" name="Rectangle 30">
            <a:extLst>
              <a:ext uri="{FF2B5EF4-FFF2-40B4-BE49-F238E27FC236}">
                <a16:creationId xmlns:a16="http://schemas.microsoft.com/office/drawing/2014/main" id="{581C1211-5136-9540-82E9-0FF3003A8099}"/>
              </a:ext>
            </a:extLst>
          </p:cNvPr>
          <p:cNvSpPr/>
          <p:nvPr/>
        </p:nvSpPr>
        <p:spPr>
          <a:xfrm>
            <a:off x="5984874" y="3026600"/>
            <a:ext cx="389906" cy="38005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A</a:t>
            </a:r>
          </a:p>
        </p:txBody>
      </p:sp>
      <p:sp>
        <p:nvSpPr>
          <p:cNvPr id="32" name="Rectangle 31">
            <a:extLst>
              <a:ext uri="{FF2B5EF4-FFF2-40B4-BE49-F238E27FC236}">
                <a16:creationId xmlns:a16="http://schemas.microsoft.com/office/drawing/2014/main" id="{82B8F594-2D98-EC47-9361-1D909BFD47F4}"/>
              </a:ext>
            </a:extLst>
          </p:cNvPr>
          <p:cNvSpPr/>
          <p:nvPr/>
        </p:nvSpPr>
        <p:spPr>
          <a:xfrm>
            <a:off x="5984874" y="3577629"/>
            <a:ext cx="389906" cy="38005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C</a:t>
            </a:r>
          </a:p>
        </p:txBody>
      </p:sp>
      <p:sp>
        <p:nvSpPr>
          <p:cNvPr id="33" name="Rectangle 32">
            <a:extLst>
              <a:ext uri="{FF2B5EF4-FFF2-40B4-BE49-F238E27FC236}">
                <a16:creationId xmlns:a16="http://schemas.microsoft.com/office/drawing/2014/main" id="{D81074F0-66F2-9345-8332-9883FEF90277}"/>
              </a:ext>
            </a:extLst>
          </p:cNvPr>
          <p:cNvSpPr/>
          <p:nvPr/>
        </p:nvSpPr>
        <p:spPr>
          <a:xfrm>
            <a:off x="5984874" y="4128658"/>
            <a:ext cx="389906" cy="380057"/>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N</a:t>
            </a:r>
          </a:p>
        </p:txBody>
      </p:sp>
      <p:sp>
        <p:nvSpPr>
          <p:cNvPr id="34" name="Rectangle 33">
            <a:extLst>
              <a:ext uri="{FF2B5EF4-FFF2-40B4-BE49-F238E27FC236}">
                <a16:creationId xmlns:a16="http://schemas.microsoft.com/office/drawing/2014/main" id="{83EC48C8-41B1-E84B-BBE5-F94E43A856B3}"/>
              </a:ext>
            </a:extLst>
          </p:cNvPr>
          <p:cNvSpPr/>
          <p:nvPr/>
        </p:nvSpPr>
        <p:spPr>
          <a:xfrm>
            <a:off x="5984874" y="4679686"/>
            <a:ext cx="389906" cy="380057"/>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O</a:t>
            </a:r>
          </a:p>
        </p:txBody>
      </p:sp>
      <p:sp>
        <p:nvSpPr>
          <p:cNvPr id="36" name="Rectangle 35">
            <a:extLst>
              <a:ext uri="{FF2B5EF4-FFF2-40B4-BE49-F238E27FC236}">
                <a16:creationId xmlns:a16="http://schemas.microsoft.com/office/drawing/2014/main" id="{B5F5EC3E-94B3-5B46-8FE9-EBA70B54F7FA}"/>
              </a:ext>
            </a:extLst>
          </p:cNvPr>
          <p:cNvSpPr/>
          <p:nvPr/>
        </p:nvSpPr>
        <p:spPr>
          <a:xfrm>
            <a:off x="2922495" y="229846"/>
            <a:ext cx="5992009" cy="771525"/>
          </a:xfrm>
          <a:prstGeom prst="rect">
            <a:avLst/>
          </a:prstGeom>
          <a:solidFill>
            <a:srgbClr val="0432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Contemporaneous</a:t>
            </a:r>
          </a:p>
          <a:p>
            <a:pPr algn="ctr"/>
            <a:r>
              <a:rPr lang="en-US" dirty="0"/>
              <a:t>Concurrent behaviors: </a:t>
            </a:r>
            <a:r>
              <a:rPr lang="en-US" i="1" dirty="0"/>
              <a:t>While…</a:t>
            </a:r>
          </a:p>
        </p:txBody>
      </p:sp>
      <p:sp>
        <p:nvSpPr>
          <p:cNvPr id="37" name="Rectangle 36">
            <a:extLst>
              <a:ext uri="{FF2B5EF4-FFF2-40B4-BE49-F238E27FC236}">
                <a16:creationId xmlns:a16="http://schemas.microsoft.com/office/drawing/2014/main" id="{05B16189-95A2-4C4E-AF56-0125776D4E56}"/>
              </a:ext>
            </a:extLst>
          </p:cNvPr>
          <p:cNvSpPr/>
          <p:nvPr/>
        </p:nvSpPr>
        <p:spPr>
          <a:xfrm>
            <a:off x="2922495" y="5740058"/>
            <a:ext cx="5992009" cy="771525"/>
          </a:xfrm>
          <a:prstGeom prst="rect">
            <a:avLst/>
          </a:prstGeom>
          <a:solidFill>
            <a:srgbClr val="0432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Within Time-Points:</a:t>
            </a:r>
          </a:p>
          <a:p>
            <a:pPr algn="ctr"/>
            <a:r>
              <a:rPr lang="en-US" sz="2000" dirty="0" err="1"/>
              <a:t>X</a:t>
            </a:r>
            <a:r>
              <a:rPr lang="en-US" sz="2000" baseline="-25000" dirty="0" err="1"/>
              <a:t>it</a:t>
            </a:r>
            <a:r>
              <a:rPr lang="en-US" sz="2000" dirty="0">
                <a:sym typeface="Wingdings" pitchFamily="2" charset="2"/>
              </a:rPr>
              <a:t></a:t>
            </a:r>
            <a:r>
              <a:rPr lang="en-US" sz="2000" dirty="0" err="1">
                <a:sym typeface="Wingdings" pitchFamily="2" charset="2"/>
              </a:rPr>
              <a:t>X</a:t>
            </a:r>
            <a:r>
              <a:rPr lang="en-US" sz="2000" baseline="-25000" dirty="0" err="1">
                <a:sym typeface="Wingdings" pitchFamily="2" charset="2"/>
              </a:rPr>
              <a:t>jt</a:t>
            </a:r>
            <a:endParaRPr lang="en-US" sz="1400" dirty="0"/>
          </a:p>
        </p:txBody>
      </p:sp>
      <p:sp>
        <p:nvSpPr>
          <p:cNvPr id="2" name="Rectangle 1">
            <a:extLst>
              <a:ext uri="{FF2B5EF4-FFF2-40B4-BE49-F238E27FC236}">
                <a16:creationId xmlns:a16="http://schemas.microsoft.com/office/drawing/2014/main" id="{6C4557E1-D10A-5D4A-81BB-E32AB9B159C2}"/>
              </a:ext>
            </a:extLst>
          </p:cNvPr>
          <p:cNvSpPr/>
          <p:nvPr/>
        </p:nvSpPr>
        <p:spPr>
          <a:xfrm rot="16200000">
            <a:off x="1588800" y="1896409"/>
            <a:ext cx="783933" cy="2971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Helvetica" pitchFamily="2" charset="0"/>
              </a:rPr>
              <a:t>time</a:t>
            </a:r>
          </a:p>
        </p:txBody>
      </p:sp>
      <p:sp>
        <p:nvSpPr>
          <p:cNvPr id="3" name="Rectangle 2">
            <a:extLst>
              <a:ext uri="{FF2B5EF4-FFF2-40B4-BE49-F238E27FC236}">
                <a16:creationId xmlns:a16="http://schemas.microsoft.com/office/drawing/2014/main" id="{CE00C5E3-4762-4248-BE0C-1DF54D9D822E}"/>
              </a:ext>
            </a:extLst>
          </p:cNvPr>
          <p:cNvSpPr/>
          <p:nvPr/>
        </p:nvSpPr>
        <p:spPr>
          <a:xfrm>
            <a:off x="2170365" y="2393166"/>
            <a:ext cx="3637136" cy="27994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23">
            <a:extLst>
              <a:ext uri="{FF2B5EF4-FFF2-40B4-BE49-F238E27FC236}">
                <a16:creationId xmlns:a16="http://schemas.microsoft.com/office/drawing/2014/main" id="{5AA311F2-B79F-B342-8CD7-A3055F468956}"/>
              </a:ext>
            </a:extLst>
          </p:cNvPr>
          <p:cNvPicPr>
            <a:picLocks noChangeAspect="1"/>
          </p:cNvPicPr>
          <p:nvPr/>
        </p:nvPicPr>
        <p:blipFill>
          <a:blip r:embed="rId3"/>
          <a:stretch>
            <a:fillRect/>
          </a:stretch>
        </p:blipFill>
        <p:spPr>
          <a:xfrm>
            <a:off x="1524001" y="233532"/>
            <a:ext cx="1398619" cy="1400905"/>
          </a:xfrm>
          <a:prstGeom prst="rect">
            <a:avLst/>
          </a:prstGeom>
        </p:spPr>
      </p:pic>
      <p:sp>
        <p:nvSpPr>
          <p:cNvPr id="26" name="Rectangle 25">
            <a:extLst>
              <a:ext uri="{FF2B5EF4-FFF2-40B4-BE49-F238E27FC236}">
                <a16:creationId xmlns:a16="http://schemas.microsoft.com/office/drawing/2014/main" id="{4B1ED720-0E35-7C4A-9A44-F9A9ED4D123F}"/>
              </a:ext>
            </a:extLst>
          </p:cNvPr>
          <p:cNvSpPr/>
          <p:nvPr/>
        </p:nvSpPr>
        <p:spPr>
          <a:xfrm>
            <a:off x="7027225" y="6564086"/>
            <a:ext cx="5323114" cy="2939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pitchFamily="2" charset="0"/>
              </a:rPr>
              <a:t>e.g., Beck &amp; Jackson, 2020ab, 2021a</a:t>
            </a:r>
          </a:p>
        </p:txBody>
      </p:sp>
    </p:spTree>
    <p:extLst>
      <p:ext uri="{BB962C8B-B14F-4D97-AF65-F5344CB8AC3E}">
        <p14:creationId xmlns:p14="http://schemas.microsoft.com/office/powerpoint/2010/main" val="3353497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0" nodeType="clickEffect">
                                  <p:stCondLst>
                                    <p:cond delay="0"/>
                                  </p:stCondLst>
                                  <p:childTnLst>
                                    <p:set>
                                      <p:cBhvr>
                                        <p:cTn id="24" dur="1" fill="hold">
                                          <p:stCondLst>
                                            <p:cond delay="0"/>
                                          </p:stCondLst>
                                        </p:cTn>
                                        <p:tgtEl>
                                          <p:spTgt spid="3"/>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3"/>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4"/>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6"/>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9" grpId="0" animBg="1"/>
      <p:bldP spid="20" grpId="0" animBg="1"/>
      <p:bldP spid="21" grpId="0" animBg="1"/>
      <p:bldP spid="22" grpId="0" animBg="1"/>
      <p:bldP spid="23" grpId="0" animBg="1"/>
      <p:bldP spid="30" grpId="0" animBg="1"/>
      <p:bldP spid="31" grpId="0" animBg="1"/>
      <p:bldP spid="32" grpId="0" animBg="1"/>
      <p:bldP spid="33" grpId="0" animBg="1"/>
      <p:bldP spid="34" grpId="0" animBg="1"/>
      <p:bldP spid="36" grpId="0" animBg="1"/>
      <p:bldP spid="37" grpId="0" animBg="1"/>
      <p:bldP spid="2" grpId="0"/>
      <p:bldP spid="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63398" y="1137752"/>
            <a:ext cx="1344925" cy="1254882"/>
          </a:xfrm>
          <a:prstGeom prst="rect">
            <a:avLst/>
          </a:prstGeom>
        </p:spPr>
      </p:pic>
      <p:pic>
        <p:nvPicPr>
          <p:cNvPr id="4" name="Picture 3"/>
          <p:cNvPicPr>
            <a:picLocks noChangeAspect="1"/>
          </p:cNvPicPr>
          <p:nvPr/>
        </p:nvPicPr>
        <p:blipFill>
          <a:blip r:embed="rId4"/>
          <a:stretch>
            <a:fillRect/>
          </a:stretch>
        </p:blipFill>
        <p:spPr>
          <a:xfrm>
            <a:off x="2101883" y="3139896"/>
            <a:ext cx="2019809" cy="2023110"/>
          </a:xfrm>
          <a:prstGeom prst="rect">
            <a:avLst/>
          </a:prstGeom>
        </p:spPr>
      </p:pic>
      <p:pic>
        <p:nvPicPr>
          <p:cNvPr id="5" name="Picture 4"/>
          <p:cNvPicPr>
            <a:picLocks noChangeAspect="1"/>
          </p:cNvPicPr>
          <p:nvPr/>
        </p:nvPicPr>
        <p:blipFill>
          <a:blip r:embed="rId4">
            <a:duotone>
              <a:schemeClr val="bg2">
                <a:shade val="45000"/>
                <a:satMod val="135000"/>
              </a:schemeClr>
              <a:prstClr val="white"/>
            </a:duotone>
          </a:blip>
          <a:stretch>
            <a:fillRect/>
          </a:stretch>
        </p:blipFill>
        <p:spPr>
          <a:xfrm>
            <a:off x="3606906" y="3139896"/>
            <a:ext cx="2019809" cy="2023110"/>
          </a:xfrm>
          <a:prstGeom prst="rect">
            <a:avLst/>
          </a:prstGeom>
        </p:spPr>
      </p:pic>
      <p:pic>
        <p:nvPicPr>
          <p:cNvPr id="6" name="Picture 5"/>
          <p:cNvPicPr>
            <a:picLocks noChangeAspect="1"/>
          </p:cNvPicPr>
          <p:nvPr/>
        </p:nvPicPr>
        <p:blipFill>
          <a:blip r:embed="rId4"/>
          <a:stretch>
            <a:fillRect/>
          </a:stretch>
        </p:blipFill>
        <p:spPr>
          <a:xfrm>
            <a:off x="5110482" y="3139896"/>
            <a:ext cx="2019809" cy="2023110"/>
          </a:xfrm>
          <a:prstGeom prst="rect">
            <a:avLst/>
          </a:prstGeom>
        </p:spPr>
      </p:pic>
      <p:pic>
        <p:nvPicPr>
          <p:cNvPr id="7" name="Picture 6"/>
          <p:cNvPicPr>
            <a:picLocks noChangeAspect="1"/>
          </p:cNvPicPr>
          <p:nvPr/>
        </p:nvPicPr>
        <p:blipFill>
          <a:blip r:embed="rId4">
            <a:duotone>
              <a:schemeClr val="bg2">
                <a:shade val="45000"/>
                <a:satMod val="135000"/>
              </a:schemeClr>
              <a:prstClr val="white"/>
            </a:duotone>
          </a:blip>
          <a:stretch>
            <a:fillRect/>
          </a:stretch>
        </p:blipFill>
        <p:spPr>
          <a:xfrm>
            <a:off x="6615505" y="3139896"/>
            <a:ext cx="2019809" cy="2023110"/>
          </a:xfrm>
          <a:prstGeom prst="rect">
            <a:avLst/>
          </a:prstGeom>
        </p:spPr>
      </p:pic>
      <p:pic>
        <p:nvPicPr>
          <p:cNvPr id="8" name="Picture 7"/>
          <p:cNvPicPr>
            <a:picLocks noChangeAspect="1"/>
          </p:cNvPicPr>
          <p:nvPr/>
        </p:nvPicPr>
        <p:blipFill>
          <a:blip r:embed="rId4"/>
          <a:stretch>
            <a:fillRect/>
          </a:stretch>
        </p:blipFill>
        <p:spPr>
          <a:xfrm>
            <a:off x="8119081" y="3139896"/>
            <a:ext cx="2019809" cy="2023110"/>
          </a:xfrm>
          <a:prstGeom prst="rect">
            <a:avLst/>
          </a:prstGeom>
        </p:spPr>
      </p:pic>
      <p:cxnSp>
        <p:nvCxnSpPr>
          <p:cNvPr id="9" name="Straight Arrow Connector 8"/>
          <p:cNvCxnSpPr/>
          <p:nvPr/>
        </p:nvCxnSpPr>
        <p:spPr>
          <a:xfrm flipH="1">
            <a:off x="6119765" y="2641723"/>
            <a:ext cx="620" cy="498175"/>
          </a:xfrm>
          <a:prstGeom prst="straightConnector1">
            <a:avLst/>
          </a:prstGeom>
          <a:ln w="571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H="1">
            <a:off x="7584435" y="2641723"/>
            <a:ext cx="620" cy="498175"/>
          </a:xfrm>
          <a:prstGeom prst="straightConnector1">
            <a:avLst/>
          </a:prstGeom>
          <a:ln w="571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H="1">
            <a:off x="9076486" y="2641723"/>
            <a:ext cx="620" cy="498175"/>
          </a:xfrm>
          <a:prstGeom prst="straightConnector1">
            <a:avLst/>
          </a:prstGeom>
          <a:ln w="571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H="1">
            <a:off x="4575217" y="2641723"/>
            <a:ext cx="620" cy="498175"/>
          </a:xfrm>
          <a:prstGeom prst="straightConnector1">
            <a:avLst/>
          </a:prstGeom>
          <a:ln w="571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H="1">
            <a:off x="3071021" y="2641723"/>
            <a:ext cx="620" cy="498175"/>
          </a:xfrm>
          <a:prstGeom prst="straightConnector1">
            <a:avLst/>
          </a:prstGeom>
          <a:ln w="571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5593" y="1166323"/>
            <a:ext cx="1391539" cy="1391539"/>
          </a:xfrm>
          <a:prstGeom prst="rect">
            <a:avLst/>
          </a:prstGeom>
        </p:spPr>
      </p:pic>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34446" y="1149668"/>
            <a:ext cx="1273850" cy="1273850"/>
          </a:xfrm>
          <a:prstGeom prst="rect">
            <a:avLst/>
          </a:prstGeom>
        </p:spPr>
      </p:pic>
      <p:pic>
        <p:nvPicPr>
          <p:cNvPr id="12" name="Picture 1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965969" y="1149668"/>
            <a:ext cx="1373490" cy="1373490"/>
          </a:xfrm>
          <a:prstGeom prst="rect">
            <a:avLst/>
          </a:prstGeom>
        </p:spPr>
      </p:pic>
      <p:pic>
        <p:nvPicPr>
          <p:cNvPr id="20" name="Picture 1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395537" y="1137752"/>
            <a:ext cx="1361900" cy="1361900"/>
          </a:xfrm>
          <a:prstGeom prst="rect">
            <a:avLst/>
          </a:prstGeom>
        </p:spPr>
      </p:pic>
      <p:sp>
        <p:nvSpPr>
          <p:cNvPr id="17" name="Rectangle 16"/>
          <p:cNvSpPr/>
          <p:nvPr/>
        </p:nvSpPr>
        <p:spPr>
          <a:xfrm>
            <a:off x="4179373" y="5368290"/>
            <a:ext cx="3807030" cy="5562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50" b="1" dirty="0">
                <a:solidFill>
                  <a:srgbClr val="7030A0"/>
                </a:solidFill>
              </a:rPr>
              <a:t>Idiographic</a:t>
            </a:r>
          </a:p>
        </p:txBody>
      </p:sp>
      <p:sp>
        <p:nvSpPr>
          <p:cNvPr id="21" name="Rectangle 20">
            <a:extLst>
              <a:ext uri="{FF2B5EF4-FFF2-40B4-BE49-F238E27FC236}">
                <a16:creationId xmlns:a16="http://schemas.microsoft.com/office/drawing/2014/main" id="{D1B94555-0509-4F49-9681-048E6D7EC516}"/>
              </a:ext>
            </a:extLst>
          </p:cNvPr>
          <p:cNvSpPr/>
          <p:nvPr/>
        </p:nvSpPr>
        <p:spPr>
          <a:xfrm>
            <a:off x="7027225" y="6564086"/>
            <a:ext cx="5323114" cy="2939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pitchFamily="2" charset="0"/>
              </a:rPr>
              <a:t>e.g., Beck &amp; Jackson, 2020ab, 2021a</a:t>
            </a:r>
          </a:p>
        </p:txBody>
      </p:sp>
    </p:spTree>
    <p:extLst>
      <p:ext uri="{BB962C8B-B14F-4D97-AF65-F5344CB8AC3E}">
        <p14:creationId xmlns:p14="http://schemas.microsoft.com/office/powerpoint/2010/main" val="23666632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4">
            <a:extLst>
              <a:ext uri="{FF2B5EF4-FFF2-40B4-BE49-F238E27FC236}">
                <a16:creationId xmlns:a16="http://schemas.microsoft.com/office/drawing/2014/main" id="{E87478EA-925B-E841-BB12-78C580E2DBD2}"/>
              </a:ext>
            </a:extLst>
          </p:cNvPr>
          <p:cNvPicPr>
            <a:picLocks noChangeAspect="1"/>
          </p:cNvPicPr>
          <p:nvPr/>
        </p:nvPicPr>
        <p:blipFill>
          <a:blip r:embed="rId3"/>
          <a:stretch>
            <a:fillRect/>
          </a:stretch>
        </p:blipFill>
        <p:spPr>
          <a:xfrm>
            <a:off x="3392589" y="1014034"/>
            <a:ext cx="4926452" cy="4622115"/>
          </a:xfrm>
          <a:prstGeom prst="rect">
            <a:avLst/>
          </a:prstGeom>
        </p:spPr>
      </p:pic>
      <p:sp>
        <p:nvSpPr>
          <p:cNvPr id="7" name="Oval 6">
            <a:extLst>
              <a:ext uri="{FF2B5EF4-FFF2-40B4-BE49-F238E27FC236}">
                <a16:creationId xmlns:a16="http://schemas.microsoft.com/office/drawing/2014/main" id="{02BA0FE1-1AF9-6D4B-9E3D-FFBE01F4653B}"/>
              </a:ext>
            </a:extLst>
          </p:cNvPr>
          <p:cNvSpPr/>
          <p:nvPr/>
        </p:nvSpPr>
        <p:spPr>
          <a:xfrm rot="720510">
            <a:off x="6597543" y="2679980"/>
            <a:ext cx="2311615" cy="3210791"/>
          </a:xfrm>
          <a:prstGeom prst="ellipse">
            <a:avLst/>
          </a:prstGeom>
          <a:solidFill>
            <a:srgbClr val="FFFC00">
              <a:alpha val="4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88C3F1A8-8A20-1042-B90C-912E9090A092}"/>
              </a:ext>
            </a:extLst>
          </p:cNvPr>
          <p:cNvSpPr/>
          <p:nvPr/>
        </p:nvSpPr>
        <p:spPr>
          <a:xfrm>
            <a:off x="2790739" y="196885"/>
            <a:ext cx="6326472" cy="973123"/>
          </a:xfrm>
          <a:prstGeom prst="rect">
            <a:avLst/>
          </a:prstGeom>
          <a:solidFill>
            <a:srgbClr val="6A51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latin typeface="Helvetica Neue" panose="02000503000000020004" pitchFamily="2" charset="0"/>
                <a:ea typeface="Helvetica Neue" panose="02000503000000020004" pitchFamily="2" charset="0"/>
                <a:cs typeface="Helvetica Neue" panose="02000503000000020004" pitchFamily="2" charset="0"/>
              </a:rPr>
              <a:t>Personalized Interventions</a:t>
            </a:r>
          </a:p>
        </p:txBody>
      </p:sp>
      <p:sp>
        <p:nvSpPr>
          <p:cNvPr id="6" name="Rectangle 5">
            <a:extLst>
              <a:ext uri="{FF2B5EF4-FFF2-40B4-BE49-F238E27FC236}">
                <a16:creationId xmlns:a16="http://schemas.microsoft.com/office/drawing/2014/main" id="{B1CB5C8D-DAC1-4F46-B695-690AC34DB1DC}"/>
              </a:ext>
            </a:extLst>
          </p:cNvPr>
          <p:cNvSpPr/>
          <p:nvPr/>
        </p:nvSpPr>
        <p:spPr>
          <a:xfrm>
            <a:off x="7398444" y="3429000"/>
            <a:ext cx="1693717" cy="3844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t>lonelin</a:t>
            </a:r>
            <a:r>
              <a:rPr lang="en-US" b="1" dirty="0">
                <a:solidFill>
                  <a:schemeClr val="tx1"/>
                </a:solidFill>
              </a:rPr>
              <a:t>ess</a:t>
            </a:r>
          </a:p>
        </p:txBody>
      </p:sp>
      <p:sp>
        <p:nvSpPr>
          <p:cNvPr id="5" name="Rectangle 4">
            <a:extLst>
              <a:ext uri="{FF2B5EF4-FFF2-40B4-BE49-F238E27FC236}">
                <a16:creationId xmlns:a16="http://schemas.microsoft.com/office/drawing/2014/main" id="{20407B96-4F19-774A-BE0F-9DFBF7AB0FB0}"/>
              </a:ext>
            </a:extLst>
          </p:cNvPr>
          <p:cNvSpPr/>
          <p:nvPr/>
        </p:nvSpPr>
        <p:spPr>
          <a:xfrm>
            <a:off x="7207471" y="4873336"/>
            <a:ext cx="1194954" cy="4052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rPr>
              <a:t>energy</a:t>
            </a:r>
          </a:p>
        </p:txBody>
      </p:sp>
      <p:cxnSp>
        <p:nvCxnSpPr>
          <p:cNvPr id="9" name="Straight Arrow Connector 8">
            <a:extLst>
              <a:ext uri="{FF2B5EF4-FFF2-40B4-BE49-F238E27FC236}">
                <a16:creationId xmlns:a16="http://schemas.microsoft.com/office/drawing/2014/main" id="{309E03D0-E8D1-CA49-92C5-AB7443438D26}"/>
              </a:ext>
            </a:extLst>
          </p:cNvPr>
          <p:cNvCxnSpPr>
            <a:cxnSpLocks/>
          </p:cNvCxnSpPr>
          <p:nvPr/>
        </p:nvCxnSpPr>
        <p:spPr>
          <a:xfrm flipH="1">
            <a:off x="7830681" y="4285375"/>
            <a:ext cx="1547138" cy="127997"/>
          </a:xfrm>
          <a:prstGeom prst="straightConnector1">
            <a:avLst/>
          </a:prstGeom>
          <a:ln w="5715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2798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D915627-EAEB-DF4B-9825-8BD37AF6558A}"/>
              </a:ext>
            </a:extLst>
          </p:cNvPr>
          <p:cNvPicPr>
            <a:picLocks noChangeAspect="1"/>
          </p:cNvPicPr>
          <p:nvPr/>
        </p:nvPicPr>
        <p:blipFill>
          <a:blip r:embed="rId2"/>
          <a:stretch>
            <a:fillRect/>
          </a:stretch>
        </p:blipFill>
        <p:spPr>
          <a:xfrm>
            <a:off x="567836" y="0"/>
            <a:ext cx="11056327" cy="6858000"/>
          </a:xfrm>
          <a:prstGeom prst="rect">
            <a:avLst/>
          </a:prstGeom>
        </p:spPr>
      </p:pic>
    </p:spTree>
    <p:extLst>
      <p:ext uri="{BB962C8B-B14F-4D97-AF65-F5344CB8AC3E}">
        <p14:creationId xmlns:p14="http://schemas.microsoft.com/office/powerpoint/2010/main" val="20688653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5584F99-C27F-2344-9660-F90593A346F2}"/>
              </a:ext>
            </a:extLst>
          </p:cNvPr>
          <p:cNvSpPr/>
          <p:nvPr/>
        </p:nvSpPr>
        <p:spPr>
          <a:xfrm>
            <a:off x="638008" y="590882"/>
            <a:ext cx="10915983" cy="174829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b="1" dirty="0">
                <a:solidFill>
                  <a:srgbClr val="0432FF"/>
                </a:solidFill>
                <a:latin typeface="Courier" pitchFamily="2" charset="0"/>
              </a:rPr>
              <a:t>3 machine learning classification methods:</a:t>
            </a:r>
          </a:p>
        </p:txBody>
      </p:sp>
      <p:pic>
        <p:nvPicPr>
          <p:cNvPr id="5" name="Picture 2" descr="From a Single Decision Tree to a Random Forest | by Rosaria Silipo |  Towards Data Science">
            <a:extLst>
              <a:ext uri="{FF2B5EF4-FFF2-40B4-BE49-F238E27FC236}">
                <a16:creationId xmlns:a16="http://schemas.microsoft.com/office/drawing/2014/main" id="{67CA8830-57ED-1448-AFBE-EE2BF051F37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8985" b="14911"/>
          <a:stretch/>
        </p:blipFill>
        <p:spPr bwMode="auto">
          <a:xfrm>
            <a:off x="8722621" y="2417455"/>
            <a:ext cx="3043535" cy="258577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There are two types of personality scientists: Those who embrace missing  data">
            <a:extLst>
              <a:ext uri="{FF2B5EF4-FFF2-40B4-BE49-F238E27FC236}">
                <a16:creationId xmlns:a16="http://schemas.microsoft.com/office/drawing/2014/main" id="{B024DE22-3395-D945-A5DF-B205666FFFA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42137" y="2417455"/>
            <a:ext cx="3537016" cy="2273797"/>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a:extLst>
              <a:ext uri="{FF2B5EF4-FFF2-40B4-BE49-F238E27FC236}">
                <a16:creationId xmlns:a16="http://schemas.microsoft.com/office/drawing/2014/main" id="{625397CC-62CB-E944-9485-7596FBA0C8A2}"/>
              </a:ext>
            </a:extLst>
          </p:cNvPr>
          <p:cNvGrpSpPr>
            <a:grpSpLocks noChangeAspect="1"/>
          </p:cNvGrpSpPr>
          <p:nvPr/>
        </p:nvGrpSpPr>
        <p:grpSpPr>
          <a:xfrm>
            <a:off x="145072" y="2509501"/>
            <a:ext cx="3770391" cy="1748294"/>
            <a:chOff x="1118564" y="3124508"/>
            <a:chExt cx="1282082" cy="594489"/>
          </a:xfrm>
        </p:grpSpPr>
        <p:pic>
          <p:nvPicPr>
            <p:cNvPr id="8" name="Picture 4" descr="Regularization Part 3: Elastic Net Regression - YouTube">
              <a:extLst>
                <a:ext uri="{FF2B5EF4-FFF2-40B4-BE49-F238E27FC236}">
                  <a16:creationId xmlns:a16="http://schemas.microsoft.com/office/drawing/2014/main" id="{F8FF1D11-7563-4640-B96E-9E72C24F8F4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31998" b="-1"/>
            <a:stretch/>
          </p:blipFill>
          <p:spPr bwMode="auto">
            <a:xfrm>
              <a:off x="1118564" y="3185535"/>
              <a:ext cx="1282082" cy="490413"/>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D01BE60-E336-B645-820A-DAEF10B33709}"/>
                </a:ext>
              </a:extLst>
            </p:cNvPr>
            <p:cNvSpPr/>
            <p:nvPr/>
          </p:nvSpPr>
          <p:spPr>
            <a:xfrm>
              <a:off x="1367560" y="3530790"/>
              <a:ext cx="1011775" cy="1882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86ACB69F-074A-724C-9EAF-D7624F0D2689}"/>
                </a:ext>
              </a:extLst>
            </p:cNvPr>
            <p:cNvSpPr/>
            <p:nvPr/>
          </p:nvSpPr>
          <p:spPr>
            <a:xfrm>
              <a:off x="1263650" y="3124508"/>
              <a:ext cx="510540" cy="1008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Rectangle 10">
            <a:extLst>
              <a:ext uri="{FF2B5EF4-FFF2-40B4-BE49-F238E27FC236}">
                <a16:creationId xmlns:a16="http://schemas.microsoft.com/office/drawing/2014/main" id="{A78EA389-0CD1-6942-A38A-9FD8710BA148}"/>
              </a:ext>
            </a:extLst>
          </p:cNvPr>
          <p:cNvSpPr>
            <a:spLocks/>
          </p:cNvSpPr>
          <p:nvPr/>
        </p:nvSpPr>
        <p:spPr>
          <a:xfrm>
            <a:off x="309644" y="1838066"/>
            <a:ext cx="3108960" cy="457200"/>
          </a:xfrm>
          <a:prstGeom prst="rect">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bg1"/>
                </a:solidFill>
                <a:latin typeface="Courier" pitchFamily="2" charset="0"/>
              </a:rPr>
              <a:t>Elastic Net</a:t>
            </a:r>
          </a:p>
        </p:txBody>
      </p:sp>
      <p:sp>
        <p:nvSpPr>
          <p:cNvPr id="12" name="Rectangle 11">
            <a:extLst>
              <a:ext uri="{FF2B5EF4-FFF2-40B4-BE49-F238E27FC236}">
                <a16:creationId xmlns:a16="http://schemas.microsoft.com/office/drawing/2014/main" id="{8FC7833D-DD60-AA4D-8D25-270BA3EBEF9A}"/>
              </a:ext>
            </a:extLst>
          </p:cNvPr>
          <p:cNvSpPr>
            <a:spLocks/>
          </p:cNvSpPr>
          <p:nvPr/>
        </p:nvSpPr>
        <p:spPr>
          <a:xfrm>
            <a:off x="4585047" y="1838066"/>
            <a:ext cx="3108960" cy="457200"/>
          </a:xfrm>
          <a:prstGeom prst="rect">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bg1"/>
                </a:solidFill>
                <a:latin typeface="Courier" pitchFamily="2" charset="0"/>
              </a:rPr>
              <a:t>BISCWIT</a:t>
            </a:r>
          </a:p>
        </p:txBody>
      </p:sp>
      <p:sp>
        <p:nvSpPr>
          <p:cNvPr id="13" name="Rectangle 12">
            <a:extLst>
              <a:ext uri="{FF2B5EF4-FFF2-40B4-BE49-F238E27FC236}">
                <a16:creationId xmlns:a16="http://schemas.microsoft.com/office/drawing/2014/main" id="{099224B0-86CA-E642-95A3-EC1E51030C7F}"/>
              </a:ext>
            </a:extLst>
          </p:cNvPr>
          <p:cNvSpPr>
            <a:spLocks/>
          </p:cNvSpPr>
          <p:nvPr/>
        </p:nvSpPr>
        <p:spPr>
          <a:xfrm>
            <a:off x="8722621" y="1838066"/>
            <a:ext cx="3108960" cy="457200"/>
          </a:xfrm>
          <a:prstGeom prst="rect">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bg1"/>
                </a:solidFill>
                <a:latin typeface="Courier" pitchFamily="2" charset="0"/>
              </a:rPr>
              <a:t>Random Forest</a:t>
            </a:r>
          </a:p>
        </p:txBody>
      </p:sp>
      <p:sp>
        <p:nvSpPr>
          <p:cNvPr id="14" name="Rectangle 13">
            <a:extLst>
              <a:ext uri="{FF2B5EF4-FFF2-40B4-BE49-F238E27FC236}">
                <a16:creationId xmlns:a16="http://schemas.microsoft.com/office/drawing/2014/main" id="{45F56E2D-BB27-D142-987F-C47777323448}"/>
              </a:ext>
            </a:extLst>
          </p:cNvPr>
          <p:cNvSpPr/>
          <p:nvPr/>
        </p:nvSpPr>
        <p:spPr>
          <a:xfrm>
            <a:off x="1419473" y="146371"/>
            <a:ext cx="8354861" cy="12024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dirty="0">
                <a:solidFill>
                  <a:srgbClr val="C00000"/>
                </a:solidFill>
                <a:latin typeface="Courier" pitchFamily="2" charset="0"/>
              </a:rPr>
              <a:t>Analytic Plan</a:t>
            </a:r>
          </a:p>
        </p:txBody>
      </p:sp>
      <p:sp>
        <p:nvSpPr>
          <p:cNvPr id="16" name="Rectangle 15">
            <a:extLst>
              <a:ext uri="{FF2B5EF4-FFF2-40B4-BE49-F238E27FC236}">
                <a16:creationId xmlns:a16="http://schemas.microsoft.com/office/drawing/2014/main" id="{8194EF09-D776-284B-8077-2843FA24E2B0}"/>
              </a:ext>
            </a:extLst>
          </p:cNvPr>
          <p:cNvSpPr/>
          <p:nvPr/>
        </p:nvSpPr>
        <p:spPr>
          <a:xfrm>
            <a:off x="571746" y="5141020"/>
            <a:ext cx="3038135" cy="5534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pitchFamily="2" charset="0"/>
              </a:rPr>
              <a:t>Tuning 𝜆 and mixture (10 values each)</a:t>
            </a:r>
          </a:p>
        </p:txBody>
      </p:sp>
      <p:sp>
        <p:nvSpPr>
          <p:cNvPr id="17" name="Rectangle 16">
            <a:extLst>
              <a:ext uri="{FF2B5EF4-FFF2-40B4-BE49-F238E27FC236}">
                <a16:creationId xmlns:a16="http://schemas.microsoft.com/office/drawing/2014/main" id="{7FF5CFC0-9ED9-9641-9518-2096D3C8FE56}"/>
              </a:ext>
            </a:extLst>
          </p:cNvPr>
          <p:cNvSpPr/>
          <p:nvPr/>
        </p:nvSpPr>
        <p:spPr>
          <a:xfrm>
            <a:off x="4415075" y="5141020"/>
            <a:ext cx="3391140" cy="5536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pitchFamily="2" charset="0"/>
              </a:rPr>
              <a:t>Tuning number of items (number possible)</a:t>
            </a:r>
          </a:p>
        </p:txBody>
      </p:sp>
      <p:sp>
        <p:nvSpPr>
          <p:cNvPr id="18" name="Rectangle 17">
            <a:extLst>
              <a:ext uri="{FF2B5EF4-FFF2-40B4-BE49-F238E27FC236}">
                <a16:creationId xmlns:a16="http://schemas.microsoft.com/office/drawing/2014/main" id="{CDADADEB-17E2-0F4B-A591-91B678264791}"/>
              </a:ext>
            </a:extLst>
          </p:cNvPr>
          <p:cNvSpPr/>
          <p:nvPr/>
        </p:nvSpPr>
        <p:spPr>
          <a:xfrm>
            <a:off x="8397412" y="5141020"/>
            <a:ext cx="3693952" cy="7437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pitchFamily="2" charset="0"/>
              </a:rPr>
              <a:t>Tuning </a:t>
            </a:r>
            <a:r>
              <a:rPr lang="en-US" dirty="0" err="1">
                <a:solidFill>
                  <a:schemeClr val="tx1"/>
                </a:solidFill>
                <a:latin typeface="Courier" pitchFamily="2" charset="0"/>
              </a:rPr>
              <a:t>mtry</a:t>
            </a:r>
            <a:r>
              <a:rPr lang="en-US" dirty="0">
                <a:solidFill>
                  <a:schemeClr val="tx1"/>
                </a:solidFill>
                <a:latin typeface="Courier" pitchFamily="2" charset="0"/>
              </a:rPr>
              <a:t> (# predictors sampled) and </a:t>
            </a:r>
            <a:r>
              <a:rPr lang="en-US" dirty="0" err="1">
                <a:solidFill>
                  <a:schemeClr val="tx1"/>
                </a:solidFill>
                <a:latin typeface="Courier" pitchFamily="2" charset="0"/>
              </a:rPr>
              <a:t>min_n</a:t>
            </a:r>
            <a:r>
              <a:rPr lang="en-US" dirty="0">
                <a:solidFill>
                  <a:schemeClr val="tx1"/>
                </a:solidFill>
                <a:latin typeface="Courier" pitchFamily="2" charset="0"/>
              </a:rPr>
              <a:t> (min n to split further)</a:t>
            </a:r>
          </a:p>
        </p:txBody>
      </p:sp>
      <p:sp>
        <p:nvSpPr>
          <p:cNvPr id="19" name="Rectangle 18">
            <a:extLst>
              <a:ext uri="{FF2B5EF4-FFF2-40B4-BE49-F238E27FC236}">
                <a16:creationId xmlns:a16="http://schemas.microsoft.com/office/drawing/2014/main" id="{5110B5C9-E806-DC45-9615-5BB1A260C701}"/>
              </a:ext>
            </a:extLst>
          </p:cNvPr>
          <p:cNvSpPr/>
          <p:nvPr/>
        </p:nvSpPr>
        <p:spPr>
          <a:xfrm>
            <a:off x="309644" y="5970231"/>
            <a:ext cx="11602608" cy="74372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urier" pitchFamily="2" charset="0"/>
              </a:rPr>
              <a:t>Rolling origin forecast validation</a:t>
            </a:r>
            <a:r>
              <a:rPr lang="en-US" dirty="0">
                <a:solidFill>
                  <a:schemeClr val="tx1"/>
                </a:solidFill>
                <a:latin typeface="Courier" pitchFamily="2" charset="0"/>
              </a:rPr>
              <a:t>: 1/3 of data as initial set, five </a:t>
            </a:r>
            <a:r>
              <a:rPr lang="en-US" dirty="0" err="1">
                <a:solidFill>
                  <a:schemeClr val="tx1"/>
                </a:solidFill>
                <a:latin typeface="Courier" pitchFamily="2" charset="0"/>
              </a:rPr>
              <a:t>obs</a:t>
            </a:r>
            <a:r>
              <a:rPr lang="en-US" dirty="0">
                <a:solidFill>
                  <a:schemeClr val="tx1"/>
                </a:solidFill>
                <a:latin typeface="Courier" pitchFamily="2" charset="0"/>
              </a:rPr>
              <a:t> validation set, skip = 1, which resulted in 10-15 rolling origin “folds.” </a:t>
            </a:r>
          </a:p>
        </p:txBody>
      </p:sp>
      <p:sp>
        <p:nvSpPr>
          <p:cNvPr id="20" name="Rectangle 19">
            <a:extLst>
              <a:ext uri="{FF2B5EF4-FFF2-40B4-BE49-F238E27FC236}">
                <a16:creationId xmlns:a16="http://schemas.microsoft.com/office/drawing/2014/main" id="{00AC8C04-1824-9843-99E5-568547F13D7E}"/>
              </a:ext>
            </a:extLst>
          </p:cNvPr>
          <p:cNvSpPr/>
          <p:nvPr/>
        </p:nvSpPr>
        <p:spPr>
          <a:xfrm>
            <a:off x="8141918" y="146371"/>
            <a:ext cx="3949446" cy="1068654"/>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pitchFamily="2" charset="0"/>
              </a:rPr>
              <a:t>- Classification Accuracy</a:t>
            </a:r>
          </a:p>
          <a:p>
            <a:pPr algn="ctr"/>
            <a:r>
              <a:rPr lang="en-US" dirty="0">
                <a:solidFill>
                  <a:schemeClr val="tx1"/>
                </a:solidFill>
                <a:latin typeface="Courier" pitchFamily="2" charset="0"/>
              </a:rPr>
              <a:t>- Area under the receiver operating curve (AUC)</a:t>
            </a:r>
          </a:p>
        </p:txBody>
      </p:sp>
    </p:spTree>
    <p:custDataLst>
      <p:tags r:id="rId1"/>
    </p:custDataLst>
    <p:extLst>
      <p:ext uri="{BB962C8B-B14F-4D97-AF65-F5344CB8AC3E}">
        <p14:creationId xmlns:p14="http://schemas.microsoft.com/office/powerpoint/2010/main" val="2027744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1" grpId="0" animBg="1"/>
      <p:bldP spid="12" grpId="0" animBg="1"/>
      <p:bldP spid="13" grpId="0" animBg="1"/>
      <p:bldP spid="16" grpId="0"/>
      <p:bldP spid="17" grpId="0"/>
      <p:bldP spid="18" grpId="0"/>
      <p:bldP spid="19" grpId="0" animBg="1"/>
      <p:bldP spid="20"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IMING" val="|0.4|2.3|2.3|6|11.1|3.2|1.9|9.7|23.7"/>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156</TotalTime>
  <Words>802</Words>
  <Application>Microsoft Macintosh PowerPoint</Application>
  <PresentationFormat>Widescreen</PresentationFormat>
  <Paragraphs>154</Paragraphs>
  <Slides>14</Slides>
  <Notes>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14</vt:i4>
      </vt:variant>
    </vt:vector>
  </HeadingPairs>
  <TitlesOfParts>
    <vt:vector size="21" baseType="lpstr">
      <vt:lpstr>Arial</vt:lpstr>
      <vt:lpstr>Calibri</vt:lpstr>
      <vt:lpstr>Calibri Light</vt:lpstr>
      <vt:lpstr>Courier</vt:lpstr>
      <vt:lpstr>Helvetica</vt:lpstr>
      <vt:lpstr>Helvetica Neue</vt:lpstr>
      <vt:lpstr>Office Theme</vt:lpstr>
      <vt:lpstr>Personalizing  the Study of Personality and Health</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Personalizing  the Study of Personality and Health</dc:title>
  <dc:creator>Emorie Danielle Beck</dc:creator>
  <cp:lastModifiedBy>Emorie Danielle Beck</cp:lastModifiedBy>
  <cp:revision>2</cp:revision>
  <dcterms:created xsi:type="dcterms:W3CDTF">2021-11-04T13:16:30Z</dcterms:created>
  <dcterms:modified xsi:type="dcterms:W3CDTF">2021-11-04T21:24:11Z</dcterms:modified>
</cp:coreProperties>
</file>